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39"/>
  </p:notesMasterIdLst>
  <p:handoutMasterIdLst>
    <p:handoutMasterId r:id="rId40"/>
  </p:handoutMasterIdLst>
  <p:sldIdLst>
    <p:sldId id="3070" r:id="rId2"/>
    <p:sldId id="3056" r:id="rId3"/>
    <p:sldId id="3230" r:id="rId4"/>
    <p:sldId id="3190" r:id="rId5"/>
    <p:sldId id="3231" r:id="rId6"/>
    <p:sldId id="3232" r:id="rId7"/>
    <p:sldId id="3233" r:id="rId8"/>
    <p:sldId id="3263" r:id="rId9"/>
    <p:sldId id="3236" r:id="rId10"/>
    <p:sldId id="3243" r:id="rId11"/>
    <p:sldId id="3245" r:id="rId12"/>
    <p:sldId id="2950" r:id="rId13"/>
    <p:sldId id="3264" r:id="rId14"/>
    <p:sldId id="3265" r:id="rId15"/>
    <p:sldId id="3266" r:id="rId16"/>
    <p:sldId id="3267" r:id="rId17"/>
    <p:sldId id="3268" r:id="rId18"/>
    <p:sldId id="3241" r:id="rId19"/>
    <p:sldId id="3244" r:id="rId20"/>
    <p:sldId id="2951" r:id="rId21"/>
    <p:sldId id="3246" r:id="rId22"/>
    <p:sldId id="3247" r:id="rId23"/>
    <p:sldId id="3248" r:id="rId24"/>
    <p:sldId id="3242" r:id="rId25"/>
    <p:sldId id="3269" r:id="rId26"/>
    <p:sldId id="3273" r:id="rId27"/>
    <p:sldId id="3262" r:id="rId28"/>
    <p:sldId id="3275" r:id="rId29"/>
    <p:sldId id="3251" r:id="rId30"/>
    <p:sldId id="3252" r:id="rId31"/>
    <p:sldId id="3253" r:id="rId32"/>
    <p:sldId id="3254" r:id="rId33"/>
    <p:sldId id="3255" r:id="rId34"/>
    <p:sldId id="3256" r:id="rId35"/>
    <p:sldId id="3257" r:id="rId36"/>
    <p:sldId id="3259" r:id="rId37"/>
    <p:sldId id="3260" r:id="rId38"/>
  </p:sldIdLst>
  <p:sldSz cx="18288000" cy="13716000"/>
  <p:notesSz cx="6858000" cy="9144000"/>
  <p:defaultTextStyle>
    <a:defPPr>
      <a:defRPr lang="en-US"/>
    </a:defPPr>
    <a:lvl1pPr marL="0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157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314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471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627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0786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4943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100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255" algn="l" defTabSz="182831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9" pos="5760" userDrawn="1">
          <p15:clr>
            <a:srgbClr val="A4A3A4"/>
          </p15:clr>
        </p15:guide>
        <p15:guide id="74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52B33"/>
    <a:srgbClr val="D5E4E9"/>
    <a:srgbClr val="AA8A78"/>
    <a:srgbClr val="183D6F"/>
    <a:srgbClr val="707070"/>
    <a:srgbClr val="027101"/>
    <a:srgbClr val="7F6658"/>
    <a:srgbClr val="3B5353"/>
    <a:srgbClr val="214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19" autoAdjust="0"/>
    <p:restoredTop sz="94651" autoAdjust="0"/>
  </p:normalViewPr>
  <p:slideViewPr>
    <p:cSldViewPr snapToGrid="0" snapToObjects="1">
      <p:cViewPr varScale="1">
        <p:scale>
          <a:sx n="13" d="100"/>
          <a:sy n="13" d="100"/>
        </p:scale>
        <p:origin x="861" y="51"/>
      </p:cViewPr>
      <p:guideLst>
        <p:guide pos="5760"/>
        <p:guide orient="horz" pos="4320"/>
      </p:guideLst>
    </p:cSldViewPr>
  </p:slideViewPr>
  <p:outlineViewPr>
    <p:cViewPr>
      <p:scale>
        <a:sx n="33" d="100"/>
        <a:sy n="33" d="100"/>
      </p:scale>
      <p:origin x="0" y="-1477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336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7D310-0C4F-4B4C-B025-B4A6F8DB952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1BD57-0140-5543-8501-12A1D3451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157" algn="l" defTabSz="91415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314" algn="l" defTabSz="91415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471" algn="l" defTabSz="91415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627" algn="l" defTabSz="91415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0786" algn="l" defTabSz="914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943" algn="l" defTabSz="914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100" algn="l" defTabSz="914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255" algn="l" defTabSz="914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the</a:t>
            </a:r>
            <a:r>
              <a:rPr lang="en-US" baseline="0" dirty="0"/>
              <a:t> image behind</a:t>
            </a:r>
            <a:r>
              <a:rPr lang="en-US" dirty="0"/>
              <a:t> the Mock up.</a:t>
            </a:r>
          </a:p>
          <a:p>
            <a:r>
              <a:rPr lang="en-US" dirty="0"/>
              <a:t>Select the layer - &gt; Right</a:t>
            </a:r>
            <a:r>
              <a:rPr lang="en-US" baseline="0" dirty="0"/>
              <a:t> Click -&gt; Send to Back -&gt; Delete the image -&gt; Drag &amp; Drop your Own Picture -&gt; Send to Back (again)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9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3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16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1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6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8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8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2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51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8288000" cy="566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200491" y="3710609"/>
            <a:ext cx="3889499" cy="39038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152805" y="4531358"/>
            <a:ext cx="5982391" cy="33682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276704" cy="13716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3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416688" y="5650804"/>
            <a:ext cx="6983644" cy="575627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9172585" y="2968379"/>
            <a:ext cx="2593079" cy="259308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765663" y="5561459"/>
            <a:ext cx="2593079" cy="259307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4358741" y="2968379"/>
            <a:ext cx="2593079" cy="259308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172582" y="8154536"/>
            <a:ext cx="2593079" cy="259307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4358738" y="8154536"/>
            <a:ext cx="2593079" cy="259307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7"/>
            <a:ext cx="18288000" cy="1371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55739" y="5785719"/>
            <a:ext cx="11122654" cy="194511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402395" y="2216959"/>
            <a:ext cx="4473878" cy="3195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3488532" y="2216959"/>
            <a:ext cx="4473878" cy="3195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402395" y="7053994"/>
            <a:ext cx="4473878" cy="31956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3488532" y="7053994"/>
            <a:ext cx="4473878" cy="31956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7847" y="7053996"/>
            <a:ext cx="4473878" cy="31956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393984" y="7053996"/>
            <a:ext cx="4473878" cy="31956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07847" y="2216959"/>
            <a:ext cx="4473878" cy="3195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393984" y="2216959"/>
            <a:ext cx="4473878" cy="31956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190375" y="5143055"/>
            <a:ext cx="3627150" cy="27237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302402" y="5143055"/>
            <a:ext cx="3627150" cy="27237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9414432" y="5143055"/>
            <a:ext cx="3627150" cy="27237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3526460" y="5143055"/>
            <a:ext cx="3627150" cy="27237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190375" y="5127673"/>
            <a:ext cx="4896749" cy="34352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741724" y="5096931"/>
            <a:ext cx="4896749" cy="34352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93069" y="5127673"/>
            <a:ext cx="4896749" cy="34352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746828" y="0"/>
            <a:ext cx="8541171" cy="13716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9143999" cy="9013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 rot="16200000">
            <a:off x="16589141" y="731709"/>
            <a:ext cx="521207" cy="393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01" dirty="0">
              <a:latin typeface="Montserrat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6597247" y="668288"/>
            <a:ext cx="599219" cy="346257"/>
          </a:xfrm>
          <a:prstGeom prst="rect">
            <a:avLst/>
          </a:prstGeom>
          <a:noFill/>
        </p:spPr>
        <p:txBody>
          <a:bodyPr wrap="none" lIns="137168" tIns="68584" rIns="137168" bIns="68584" rtlCol="0">
            <a:spAutoFit/>
          </a:bodyPr>
          <a:lstStyle/>
          <a:p>
            <a:pPr algn="ctr"/>
            <a:fld id="{260E2A6B-A809-4840-BF14-8648BC0BDF87}" type="slidenum">
              <a:rPr lang="id-ID" sz="135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135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563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32" r:id="rId2"/>
    <p:sldLayoutId id="2147484133" r:id="rId3"/>
    <p:sldLayoutId id="2147484142" r:id="rId4"/>
    <p:sldLayoutId id="2147484143" r:id="rId5"/>
    <p:sldLayoutId id="2147484144" r:id="rId6"/>
    <p:sldLayoutId id="2147484145" r:id="rId7"/>
    <p:sldLayoutId id="2147484161" r:id="rId8"/>
    <p:sldLayoutId id="2147484169" r:id="rId9"/>
    <p:sldLayoutId id="2147484176" r:id="rId10"/>
    <p:sldLayoutId id="2147484187" r:id="rId11"/>
    <p:sldLayoutId id="2147484191" r:id="rId12"/>
    <p:sldLayoutId id="2147483985" r:id="rId13"/>
    <p:sldLayoutId id="214748419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1279" y="7960260"/>
            <a:ext cx="842249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5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65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TRAINING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845" y="6147730"/>
            <a:ext cx="179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9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CLERK OF THE CIRCUIT COURT OF COOK COUNTY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9253" y="9945363"/>
            <a:ext cx="14306550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pc="226" dirty="0">
                <a:latin typeface="Montserrat Light" charset="0"/>
                <a:ea typeface="Montserrat Light" charset="0"/>
                <a:cs typeface="Montserrat Light" charset="0"/>
              </a:rPr>
              <a:t>Susan G. </a:t>
            </a:r>
            <a:r>
              <a:rPr lang="en-US" spc="226" dirty="0" err="1">
                <a:latin typeface="Montserrat Light" charset="0"/>
                <a:ea typeface="Montserrat Light" charset="0"/>
                <a:cs typeface="Montserrat Light" charset="0"/>
              </a:rPr>
              <a:t>Feibus</a:t>
            </a:r>
            <a:r>
              <a:rPr lang="en-US" spc="226" dirty="0">
                <a:latin typeface="Montserrat Light" charset="0"/>
                <a:ea typeface="Montserrat Light" charset="0"/>
                <a:cs typeface="Montserrat Light" charset="0"/>
              </a:rPr>
              <a:t>, Compliance Administrator</a:t>
            </a:r>
          </a:p>
        </p:txBody>
      </p:sp>
      <p:pic>
        <p:nvPicPr>
          <p:cNvPr id="8" name="Picture Placeholder 7" descr="A large body of water with a city in the background&#10;&#10;Description automatically generated">
            <a:extLst>
              <a:ext uri="{FF2B5EF4-FFF2-40B4-BE49-F238E27FC236}">
                <a16:creationId xmlns:a16="http://schemas.microsoft.com/office/drawing/2014/main" id="{29E17F05-9FBB-493C-A5EF-3B33D47162B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83" b="23883"/>
          <a:stretch>
            <a:fillRect/>
          </a:stretch>
        </p:blipFill>
        <p:spPr>
          <a:xfrm>
            <a:off x="0" y="0"/>
            <a:ext cx="18288000" cy="56642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C9784B6-B98C-4BA3-9AB6-ACCD206F6B16}"/>
              </a:ext>
            </a:extLst>
          </p:cNvPr>
          <p:cNvSpPr txBox="1"/>
          <p:nvPr/>
        </p:nvSpPr>
        <p:spPr>
          <a:xfrm>
            <a:off x="1999253" y="10764547"/>
            <a:ext cx="14306550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pc="226" dirty="0">
                <a:latin typeface="Montserrat Light" charset="0"/>
                <a:ea typeface="Montserrat Light" charset="0"/>
                <a:cs typeface="Montserrat Light" charset="0"/>
              </a:rPr>
              <a:t>Sue Gombis, Counsel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A9EA3-8954-E34E-9AB7-CAB75EE88B29}"/>
              </a:ext>
            </a:extLst>
          </p:cNvPr>
          <p:cNvSpPr txBox="1"/>
          <p:nvPr/>
        </p:nvSpPr>
        <p:spPr>
          <a:xfrm>
            <a:off x="4337379" y="12473959"/>
            <a:ext cx="9553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9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February 24, 2021</a:t>
            </a:r>
          </a:p>
        </p:txBody>
      </p:sp>
    </p:spTree>
    <p:extLst>
      <p:ext uri="{BB962C8B-B14F-4D97-AF65-F5344CB8AC3E}">
        <p14:creationId xmlns:p14="http://schemas.microsoft.com/office/powerpoint/2010/main" val="130083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Montserrat"/>
              </a:rPr>
              <a:t>(Clerk of Court’s Compliance Administrator)</a:t>
            </a:r>
            <a:endParaRPr lang="en-US" sz="2800" dirty="0">
              <a:latin typeface="Montserra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Important Terms</a:t>
            </a:r>
          </a:p>
        </p:txBody>
      </p:sp>
    </p:spTree>
    <p:extLst>
      <p:ext uri="{BB962C8B-B14F-4D97-AF65-F5344CB8AC3E}">
        <p14:creationId xmlns:p14="http://schemas.microsoft.com/office/powerpoint/2010/main" val="3994593986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193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AN EMPLOYMENT ACTION?</a:t>
            </a:r>
            <a:endParaRPr lang="en-US" sz="10354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10" y="6040379"/>
            <a:ext cx="70787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Any </a:t>
            </a:r>
            <a:r>
              <a:rPr lang="en-US" sz="5000" b="1" dirty="0"/>
              <a:t>positive</a:t>
            </a:r>
            <a:r>
              <a:rPr lang="en-US" sz="5000" dirty="0"/>
              <a:t> or </a:t>
            </a:r>
            <a:r>
              <a:rPr lang="en-US" sz="5000" b="1" dirty="0"/>
              <a:t>negative</a:t>
            </a:r>
            <a:r>
              <a:rPr lang="en-US" sz="5000" dirty="0"/>
              <a:t> action related to any aspect of employment.</a:t>
            </a:r>
            <a:endParaRPr lang="en-US" sz="5000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6" y="4244241"/>
            <a:ext cx="4988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WHAT IS</a:t>
            </a:r>
          </a:p>
        </p:txBody>
      </p:sp>
    </p:spTree>
    <p:extLst>
      <p:ext uri="{BB962C8B-B14F-4D97-AF65-F5344CB8AC3E}">
        <p14:creationId xmlns:p14="http://schemas.microsoft.com/office/powerpoint/2010/main" val="517070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90378" y="3489526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5302408" y="3489526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>
            <a:off x="9414433" y="3489526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Rectangle 23"/>
          <p:cNvSpPr/>
          <p:nvPr/>
        </p:nvSpPr>
        <p:spPr>
          <a:xfrm>
            <a:off x="13526461" y="3489526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14DB91-A4A8-4ABE-ABEC-9AEA31D6DFE6}"/>
              </a:ext>
            </a:extLst>
          </p:cNvPr>
          <p:cNvSpPr txBox="1"/>
          <p:nvPr/>
        </p:nvSpPr>
        <p:spPr>
          <a:xfrm>
            <a:off x="946651" y="2261527"/>
            <a:ext cx="125715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Examples of Employment Actions: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7215CB-5A3C-419B-8367-1C81DBA6C434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9AD2A3-BFD6-4D42-BE32-D3195662D9F4}"/>
              </a:ext>
            </a:extLst>
          </p:cNvPr>
          <p:cNvSpPr/>
          <p:nvPr/>
        </p:nvSpPr>
        <p:spPr>
          <a:xfrm>
            <a:off x="1190378" y="67021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FE4F436-DDD0-4AE3-8539-FAAFFE7535F9}"/>
              </a:ext>
            </a:extLst>
          </p:cNvPr>
          <p:cNvSpPr/>
          <p:nvPr/>
        </p:nvSpPr>
        <p:spPr>
          <a:xfrm>
            <a:off x="5302408" y="67021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1C4FA49-C3F7-41F4-BF8C-A88E11CB9BE6}"/>
              </a:ext>
            </a:extLst>
          </p:cNvPr>
          <p:cNvSpPr/>
          <p:nvPr/>
        </p:nvSpPr>
        <p:spPr>
          <a:xfrm>
            <a:off x="9414433" y="67021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9795F9-EAA1-4288-ABC4-40EA053A2282}"/>
              </a:ext>
            </a:extLst>
          </p:cNvPr>
          <p:cNvSpPr/>
          <p:nvPr/>
        </p:nvSpPr>
        <p:spPr>
          <a:xfrm>
            <a:off x="13526461" y="67021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70F9EA-E2B2-4B8E-BE61-F72E751CC818}"/>
              </a:ext>
            </a:extLst>
          </p:cNvPr>
          <p:cNvSpPr/>
          <p:nvPr/>
        </p:nvSpPr>
        <p:spPr>
          <a:xfrm>
            <a:off x="1190378" y="98953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D788F5C-3EBA-4B16-8B4C-9B2A193687B7}"/>
              </a:ext>
            </a:extLst>
          </p:cNvPr>
          <p:cNvSpPr/>
          <p:nvPr/>
        </p:nvSpPr>
        <p:spPr>
          <a:xfrm>
            <a:off x="5302408" y="98953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0B6A444-F560-4CC5-888A-9FEA40FE4F95}"/>
              </a:ext>
            </a:extLst>
          </p:cNvPr>
          <p:cNvSpPr/>
          <p:nvPr/>
        </p:nvSpPr>
        <p:spPr>
          <a:xfrm>
            <a:off x="9414433" y="98953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A866D35-723D-48AB-B77E-1738902408A9}"/>
              </a:ext>
            </a:extLst>
          </p:cNvPr>
          <p:cNvSpPr/>
          <p:nvPr/>
        </p:nvSpPr>
        <p:spPr>
          <a:xfrm>
            <a:off x="13526461" y="9895321"/>
            <a:ext cx="3627150" cy="2723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95E794-9B24-4CFB-A40D-E91037600568}"/>
              </a:ext>
            </a:extLst>
          </p:cNvPr>
          <p:cNvSpPr txBox="1"/>
          <p:nvPr/>
        </p:nvSpPr>
        <p:spPr>
          <a:xfrm>
            <a:off x="1218373" y="3660149"/>
            <a:ext cx="3627150" cy="129355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Hiring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77E5D4-6AC1-4335-83B4-22C523D95CE3}"/>
              </a:ext>
            </a:extLst>
          </p:cNvPr>
          <p:cNvSpPr txBox="1"/>
          <p:nvPr/>
        </p:nvSpPr>
        <p:spPr>
          <a:xfrm>
            <a:off x="5246416" y="3461376"/>
            <a:ext cx="3627150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Training and cross-training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C88A53A-34E1-4736-8B27-1A0BEF7C637D}"/>
              </a:ext>
            </a:extLst>
          </p:cNvPr>
          <p:cNvSpPr txBox="1"/>
          <p:nvPr/>
        </p:nvSpPr>
        <p:spPr>
          <a:xfrm>
            <a:off x="9414433" y="3553710"/>
            <a:ext cx="3627150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Interim assignment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ABC35A-175F-4262-AC91-43FA85E5F9D2}"/>
              </a:ext>
            </a:extLst>
          </p:cNvPr>
          <p:cNvSpPr txBox="1"/>
          <p:nvPr/>
        </p:nvSpPr>
        <p:spPr>
          <a:xfrm>
            <a:off x="13470471" y="3518158"/>
            <a:ext cx="3627150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Temporary assignment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05C13B9-4D83-4D59-99E1-897A3C12DE55}"/>
              </a:ext>
            </a:extLst>
          </p:cNvPr>
          <p:cNvSpPr txBox="1"/>
          <p:nvPr/>
        </p:nvSpPr>
        <p:spPr>
          <a:xfrm>
            <a:off x="1190378" y="6702121"/>
            <a:ext cx="3627150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400" spc="226" dirty="0">
                <a:latin typeface="Montserrat" charset="0"/>
                <a:ea typeface="Montserrat" charset="0"/>
                <a:cs typeface="Montserrat" charset="0"/>
              </a:rPr>
              <a:t>Compassionate</a:t>
            </a:r>
            <a:r>
              <a:rPr lang="en-US" sz="3200" spc="226" dirty="0"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transfer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65CBF5-ED41-4AF1-9F91-D942C6E78DD5}"/>
              </a:ext>
            </a:extLst>
          </p:cNvPr>
          <p:cNvSpPr txBox="1"/>
          <p:nvPr/>
        </p:nvSpPr>
        <p:spPr>
          <a:xfrm>
            <a:off x="5302402" y="6702121"/>
            <a:ext cx="3627150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Promotion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7E927C-8DAA-4A16-96E4-C71D8CA3EF42}"/>
              </a:ext>
            </a:extLst>
          </p:cNvPr>
          <p:cNvSpPr txBox="1"/>
          <p:nvPr/>
        </p:nvSpPr>
        <p:spPr>
          <a:xfrm>
            <a:off x="9414432" y="6766305"/>
            <a:ext cx="3627150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Demotion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35BD8B-A2D2-4713-84FE-79A6EA4A200D}"/>
              </a:ext>
            </a:extLst>
          </p:cNvPr>
          <p:cNvSpPr txBox="1"/>
          <p:nvPr/>
        </p:nvSpPr>
        <p:spPr>
          <a:xfrm>
            <a:off x="13526457" y="6730753"/>
            <a:ext cx="3627150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300" spc="226" dirty="0">
                <a:latin typeface="Montserrat" charset="0"/>
                <a:ea typeface="Montserrat" charset="0"/>
                <a:cs typeface="Montserrat" charset="0"/>
              </a:rPr>
              <a:t>Reclassification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17B93A4-D7E0-4DAC-B8A3-9F30F7444E95}"/>
              </a:ext>
            </a:extLst>
          </p:cNvPr>
          <p:cNvSpPr txBox="1"/>
          <p:nvPr/>
        </p:nvSpPr>
        <p:spPr>
          <a:xfrm>
            <a:off x="1190384" y="9915786"/>
            <a:ext cx="3627150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Layoff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5458A6-0BB5-4B0E-8832-689A1E4FF77C}"/>
              </a:ext>
            </a:extLst>
          </p:cNvPr>
          <p:cNvSpPr txBox="1"/>
          <p:nvPr/>
        </p:nvSpPr>
        <p:spPr>
          <a:xfrm>
            <a:off x="5302408" y="9915786"/>
            <a:ext cx="3627150" cy="208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Assignment of overtime and other benefits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B438B9-2C5A-4586-8A5F-EBBAE342D926}"/>
              </a:ext>
            </a:extLst>
          </p:cNvPr>
          <p:cNvSpPr txBox="1"/>
          <p:nvPr/>
        </p:nvSpPr>
        <p:spPr>
          <a:xfrm>
            <a:off x="9414438" y="9979970"/>
            <a:ext cx="3627150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Discipline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459A6D-66E3-4A9F-8FCC-BD9F5B7C2664}"/>
              </a:ext>
            </a:extLst>
          </p:cNvPr>
          <p:cNvSpPr txBox="1"/>
          <p:nvPr/>
        </p:nvSpPr>
        <p:spPr>
          <a:xfrm>
            <a:off x="13470476" y="9944418"/>
            <a:ext cx="3627150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endParaRPr lang="en-US" sz="3700" spc="226" dirty="0">
              <a:latin typeface="Montserrat" charset="0"/>
              <a:ea typeface="Montserrat" charset="0"/>
              <a:cs typeface="Montserrat" charset="0"/>
            </a:endParaRPr>
          </a:p>
          <a:p>
            <a:pPr algn="ctr">
              <a:lnSpc>
                <a:spcPts val="3076"/>
              </a:lnSpc>
            </a:pPr>
            <a:r>
              <a:rPr lang="en-US" sz="3700" spc="226" dirty="0">
                <a:latin typeface="Montserrat" charset="0"/>
                <a:ea typeface="Montserrat" charset="0"/>
                <a:cs typeface="Montserrat" charset="0"/>
              </a:rPr>
              <a:t>Termination</a:t>
            </a:r>
          </a:p>
        </p:txBody>
      </p:sp>
    </p:spTree>
    <p:extLst>
      <p:ext uri="{BB962C8B-B14F-4D97-AF65-F5344CB8AC3E}">
        <p14:creationId xmlns:p14="http://schemas.microsoft.com/office/powerpoint/2010/main" val="235734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2863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THE EMPLOYMENT PLAN?</a:t>
            </a:r>
            <a:endParaRPr lang="en-US" sz="10354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6" y="4244241"/>
            <a:ext cx="4988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WHAT 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86DA-380D-4615-8F2C-D0F01C0E6854}"/>
              </a:ext>
            </a:extLst>
          </p:cNvPr>
          <p:cNvSpPr txBox="1"/>
          <p:nvPr/>
        </p:nvSpPr>
        <p:spPr>
          <a:xfrm>
            <a:off x="10275010" y="4244241"/>
            <a:ext cx="70787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0" dirty="0"/>
              <a:t>Sets forth the general principles that govern the hiring and employment practices of the Clerk of Court’s Office.</a:t>
            </a:r>
            <a:endParaRPr lang="en-US" sz="5000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68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913BB3-A799-46C2-85D6-14C6823908D5}"/>
              </a:ext>
            </a:extLst>
          </p:cNvPr>
          <p:cNvSpPr/>
          <p:nvPr/>
        </p:nvSpPr>
        <p:spPr>
          <a:xfrm>
            <a:off x="9296400" y="4401877"/>
            <a:ext cx="7646798" cy="792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0F799D-700E-4A5D-B6D4-188FC5EA9097}"/>
              </a:ext>
            </a:extLst>
          </p:cNvPr>
          <p:cNvSpPr/>
          <p:nvPr/>
        </p:nvSpPr>
        <p:spPr>
          <a:xfrm>
            <a:off x="1344802" y="4401876"/>
            <a:ext cx="7951598" cy="792264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EC2853-E682-4319-96AD-B616CCCAA85B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B18162-94B6-4C34-AF15-637DE292278A}"/>
              </a:ext>
            </a:extLst>
          </p:cNvPr>
          <p:cNvSpPr txBox="1"/>
          <p:nvPr/>
        </p:nvSpPr>
        <p:spPr>
          <a:xfrm>
            <a:off x="9328160" y="4423595"/>
            <a:ext cx="75991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The</a:t>
            </a:r>
            <a:r>
              <a:rPr lang="en-US" sz="6000" b="1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Employment Plan </a:t>
            </a:r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was approved by the federal court.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4A9482-B439-4371-9FC2-B544B284167B}"/>
              </a:ext>
            </a:extLst>
          </p:cNvPr>
          <p:cNvSpPr txBox="1"/>
          <p:nvPr/>
        </p:nvSpPr>
        <p:spPr>
          <a:xfrm>
            <a:off x="1360682" y="4401877"/>
            <a:ext cx="79515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The </a:t>
            </a:r>
            <a:r>
              <a:rPr lang="en-US" sz="6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Employment Plan</a:t>
            </a:r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applies to bargaining unit and non-bargaining unit job applicants and employees, including Exempt employees.</a:t>
            </a:r>
          </a:p>
        </p:txBody>
      </p:sp>
    </p:spTree>
    <p:extLst>
      <p:ext uri="{BB962C8B-B14F-4D97-AF65-F5344CB8AC3E}">
        <p14:creationId xmlns:p14="http://schemas.microsoft.com/office/powerpoint/2010/main" val="163218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17585" y="5567680"/>
            <a:ext cx="9144000" cy="814522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193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AN EXEMPT EMPLOYEE?</a:t>
            </a:r>
            <a:endParaRPr lang="en-US" sz="10354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8AC74-036C-4804-930D-1B5ABF2F7BBE}"/>
              </a:ext>
            </a:extLst>
          </p:cNvPr>
          <p:cNvSpPr txBox="1"/>
          <p:nvPr/>
        </p:nvSpPr>
        <p:spPr>
          <a:xfrm>
            <a:off x="233476" y="4244241"/>
            <a:ext cx="4755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WHO 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275DDA-0C9E-43B2-88C8-21489EBF9B68}"/>
              </a:ext>
            </a:extLst>
          </p:cNvPr>
          <p:cNvSpPr txBox="1"/>
          <p:nvPr/>
        </p:nvSpPr>
        <p:spPr>
          <a:xfrm>
            <a:off x="10275010" y="2999146"/>
            <a:ext cx="7098590" cy="100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Montserrat"/>
              </a:rPr>
              <a:t>An employee in a high-level supervisory position.</a:t>
            </a:r>
          </a:p>
          <a:p>
            <a:endParaRPr lang="en-US" sz="5000" dirty="0">
              <a:latin typeface="Montserrat"/>
            </a:endParaRPr>
          </a:p>
          <a:p>
            <a:r>
              <a:rPr lang="en-US" sz="5000" dirty="0">
                <a:latin typeface="Montserrat"/>
              </a:rPr>
              <a:t>An employee whose position involves policymaking or requires  confidentiality to an extent that political affiliation </a:t>
            </a:r>
            <a:r>
              <a:rPr lang="en-US" sz="5000" b="1" dirty="0">
                <a:latin typeface="Montserrat"/>
              </a:rPr>
              <a:t>IS</a:t>
            </a:r>
            <a:r>
              <a:rPr lang="en-US" sz="5000" dirty="0">
                <a:latin typeface="Montserrat"/>
              </a:rPr>
              <a:t> an appropriate consideration for effective performance.</a:t>
            </a:r>
            <a:endParaRPr lang="en-US" sz="5000" spc="450" dirty="0">
              <a:solidFill>
                <a:schemeClr val="tx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44324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913BB3-A799-46C2-85D6-14C6823908D5}"/>
              </a:ext>
            </a:extLst>
          </p:cNvPr>
          <p:cNvSpPr/>
          <p:nvPr/>
        </p:nvSpPr>
        <p:spPr>
          <a:xfrm>
            <a:off x="9296400" y="4401877"/>
            <a:ext cx="7646798" cy="792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0F799D-700E-4A5D-B6D4-188FC5EA9097}"/>
              </a:ext>
            </a:extLst>
          </p:cNvPr>
          <p:cNvSpPr/>
          <p:nvPr/>
        </p:nvSpPr>
        <p:spPr>
          <a:xfrm>
            <a:off x="1344802" y="4401876"/>
            <a:ext cx="7951598" cy="792264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EC2853-E682-4319-96AD-B616CCCAA85B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B18162-94B6-4C34-AF15-637DE292278A}"/>
              </a:ext>
            </a:extLst>
          </p:cNvPr>
          <p:cNvSpPr txBox="1"/>
          <p:nvPr/>
        </p:nvSpPr>
        <p:spPr>
          <a:xfrm>
            <a:off x="9328160" y="4423595"/>
            <a:ext cx="75991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The List of </a:t>
            </a:r>
            <a:r>
              <a:rPr lang="en-US" sz="6000" b="1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Exempt </a:t>
            </a:r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positions has been approved by the federal court and is posted on the Clerk of Court’s website.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4A9482-B439-4371-9FC2-B544B284167B}"/>
              </a:ext>
            </a:extLst>
          </p:cNvPr>
          <p:cNvSpPr txBox="1"/>
          <p:nvPr/>
        </p:nvSpPr>
        <p:spPr>
          <a:xfrm>
            <a:off x="1360682" y="4401877"/>
            <a:ext cx="79515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Hiring of Exempt employees is pursuant to the Exempt Position Hiring Process in the Employment Plan</a:t>
            </a:r>
            <a:r>
              <a:rPr lang="en-US" sz="6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5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193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A Non-Exempt Employee?</a:t>
            </a:r>
            <a:endParaRPr lang="en-US" sz="10354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09" y="4244241"/>
            <a:ext cx="7294533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Bargaining unit employees</a:t>
            </a:r>
          </a:p>
          <a:p>
            <a:endParaRPr lang="en-US" sz="5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Non-bargaining unit employees not in high-level supervisory positions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Middle management non-bargaining unit employees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6" y="4244241"/>
            <a:ext cx="4988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WHO IS</a:t>
            </a:r>
          </a:p>
        </p:txBody>
      </p:sp>
    </p:spTree>
    <p:extLst>
      <p:ext uri="{BB962C8B-B14F-4D97-AF65-F5344CB8AC3E}">
        <p14:creationId xmlns:p14="http://schemas.microsoft.com/office/powerpoint/2010/main" val="375900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1002323" y="6040379"/>
            <a:ext cx="7826113" cy="2863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UNLAWFUL POLITICAL DISCRIMINATION</a:t>
            </a:r>
            <a:r>
              <a:rPr lang="en-US" sz="6002" spc="450" dirty="0">
                <a:solidFill>
                  <a:srgbClr val="000000"/>
                </a:solidFill>
                <a:latin typeface="Montserrat" charset="0"/>
                <a:ea typeface="Montserrat" charset="0"/>
                <a:cs typeface="Montserrat" charset="0"/>
              </a:rPr>
              <a:t>?</a:t>
            </a:r>
            <a:endParaRPr lang="en-US" sz="10354" spc="450" dirty="0">
              <a:solidFill>
                <a:srgbClr val="000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10" y="2809206"/>
            <a:ext cx="6012074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Any </a:t>
            </a:r>
            <a:r>
              <a:rPr lang="en-US" sz="5000" b="1" dirty="0"/>
              <a:t>positive</a:t>
            </a:r>
            <a:r>
              <a:rPr lang="en-US" sz="5000" dirty="0"/>
              <a:t> or </a:t>
            </a:r>
            <a:r>
              <a:rPr lang="en-US" sz="5000" b="1" dirty="0"/>
              <a:t>negative</a:t>
            </a:r>
            <a:r>
              <a:rPr lang="en-US" sz="5000" dirty="0"/>
              <a:t> Employment Action involving a current employee, or a job applicant or potential job applicant who is applying for or being considered for a </a:t>
            </a:r>
            <a:r>
              <a:rPr lang="en-US" sz="5000" b="1" dirty="0"/>
              <a:t>Non-Exempt </a:t>
            </a:r>
            <a:r>
              <a:rPr lang="en-US" sz="5000" dirty="0"/>
              <a:t>position, that is based on any </a:t>
            </a:r>
            <a:r>
              <a:rPr lang="en-US" sz="5000" b="1" dirty="0"/>
              <a:t>Political Reasons or Factors</a:t>
            </a:r>
            <a:r>
              <a:rPr lang="en-US" sz="5000" dirty="0"/>
              <a:t>.</a:t>
            </a:r>
            <a:endParaRPr lang="en-US" sz="5000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6" y="4244241"/>
            <a:ext cx="4988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WHAT IS</a:t>
            </a:r>
          </a:p>
        </p:txBody>
      </p:sp>
    </p:spTree>
    <p:extLst>
      <p:ext uri="{BB962C8B-B14F-4D97-AF65-F5344CB8AC3E}">
        <p14:creationId xmlns:p14="http://schemas.microsoft.com/office/powerpoint/2010/main" val="307648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79231" y="4965174"/>
            <a:ext cx="60085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Examples </a:t>
            </a:r>
          </a:p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of Unlawful Political Discrimination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363727" y="2927333"/>
            <a:ext cx="4473878" cy="4227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8" name="Rectangle 27"/>
          <p:cNvSpPr/>
          <p:nvPr/>
        </p:nvSpPr>
        <p:spPr>
          <a:xfrm>
            <a:off x="8325055" y="7764367"/>
            <a:ext cx="4473878" cy="4009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13527207" y="2878756"/>
            <a:ext cx="4473878" cy="4275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6" name="Rectangle 15"/>
          <p:cNvSpPr/>
          <p:nvPr/>
        </p:nvSpPr>
        <p:spPr>
          <a:xfrm>
            <a:off x="13449861" y="7764368"/>
            <a:ext cx="4473878" cy="40099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E74B8D-3554-4711-93D0-93DA0E5CBDD6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C4F17F-D5A9-40AB-8F14-9B97579CE36C}"/>
              </a:ext>
            </a:extLst>
          </p:cNvPr>
          <p:cNvSpPr txBox="1"/>
          <p:nvPr/>
        </p:nvSpPr>
        <p:spPr>
          <a:xfrm>
            <a:off x="13488535" y="3170387"/>
            <a:ext cx="4512550" cy="368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Lowering the minimum requirements so that a politically connected individual can apply/qualify for a position.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8ACAF7-1B0C-45B5-9E98-F6F7B8B6F4C7}"/>
              </a:ext>
            </a:extLst>
          </p:cNvPr>
          <p:cNvSpPr txBox="1"/>
          <p:nvPr/>
        </p:nvSpPr>
        <p:spPr>
          <a:xfrm>
            <a:off x="8325055" y="3197048"/>
            <a:ext cx="4435206" cy="368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Manipulating interviews, applications or test scores </a:t>
            </a:r>
          </a:p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due to an individual’s expressed political views.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C7C373-A056-4580-B469-39783B4EE613}"/>
              </a:ext>
            </a:extLst>
          </p:cNvPr>
          <p:cNvSpPr txBox="1"/>
          <p:nvPr/>
        </p:nvSpPr>
        <p:spPr>
          <a:xfrm>
            <a:off x="8325055" y="8374354"/>
            <a:ext cx="4437873" cy="2789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Requiring financial contributions or political support in exchange for a promotion.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9C5EFC-5D54-4CCC-9F1E-74ED6F6E4B6A}"/>
              </a:ext>
            </a:extLst>
          </p:cNvPr>
          <p:cNvSpPr txBox="1"/>
          <p:nvPr/>
        </p:nvSpPr>
        <p:spPr>
          <a:xfrm>
            <a:off x="13488535" y="8374354"/>
            <a:ext cx="4435204" cy="2789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Failing to discipline an employee due to his or her political party affiliation.</a:t>
            </a:r>
          </a:p>
        </p:txBody>
      </p:sp>
    </p:spTree>
    <p:extLst>
      <p:ext uri="{BB962C8B-B14F-4D97-AF65-F5344CB8AC3E}">
        <p14:creationId xmlns:p14="http://schemas.microsoft.com/office/powerpoint/2010/main" val="238858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606310" y="5228788"/>
            <a:ext cx="4982511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Important Terms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88176" y="4416460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667182" y="5245299"/>
            <a:ext cx="5307347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Role of CCCA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Role of DOC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185338" y="4416460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7655" y="9539264"/>
            <a:ext cx="4982511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Prohibition on Retaliation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64108" y="8716231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683331" y="9539264"/>
            <a:ext cx="5275047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Filing a Post-SRO Complaint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66052" y="8726936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6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H="1">
            <a:off x="0" y="6851844"/>
            <a:ext cx="18202258" cy="61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268418" y="2484890"/>
            <a:ext cx="0" cy="86424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ED47FD-CC04-45BD-8607-0074A169E3F7}"/>
              </a:ext>
            </a:extLst>
          </p:cNvPr>
          <p:cNvCxnSpPr/>
          <p:nvPr/>
        </p:nvCxnSpPr>
        <p:spPr>
          <a:xfrm>
            <a:off x="5926712" y="2527343"/>
            <a:ext cx="0" cy="86424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28F3FF8-A5BF-483B-900B-59DE2EE10EF9}"/>
              </a:ext>
            </a:extLst>
          </p:cNvPr>
          <p:cNvSpPr txBox="1"/>
          <p:nvPr/>
        </p:nvSpPr>
        <p:spPr>
          <a:xfrm>
            <a:off x="501092" y="327023"/>
            <a:ext cx="100462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TRAINING OBJECTIVES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D85ED6-8A48-436D-B92F-5BB348FAADC2}"/>
              </a:ext>
            </a:extLst>
          </p:cNvPr>
          <p:cNvSpPr txBox="1"/>
          <p:nvPr/>
        </p:nvSpPr>
        <p:spPr>
          <a:xfrm>
            <a:off x="1862261" y="4416460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31C17B-2674-4ADD-814A-EB227C4E8298}"/>
              </a:ext>
            </a:extLst>
          </p:cNvPr>
          <p:cNvSpPr txBox="1"/>
          <p:nvPr/>
        </p:nvSpPr>
        <p:spPr>
          <a:xfrm>
            <a:off x="518549" y="5185118"/>
            <a:ext cx="4982511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History of the </a:t>
            </a:r>
            <a:r>
              <a:rPr lang="en-US" sz="3000" dirty="0" err="1">
                <a:latin typeface="Montserrat Light" charset="0"/>
                <a:ea typeface="Montserrat Light" charset="0"/>
                <a:cs typeface="Montserrat Light" charset="0"/>
              </a:rPr>
              <a:t>Shakman</a:t>
            </a: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 Case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A248D4-86DF-4A97-995C-1F996B7A4742}"/>
              </a:ext>
            </a:extLst>
          </p:cNvPr>
          <p:cNvSpPr txBox="1"/>
          <p:nvPr/>
        </p:nvSpPr>
        <p:spPr>
          <a:xfrm>
            <a:off x="1855001" y="8725530"/>
            <a:ext cx="2309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943056-2831-47DD-8BA4-14B3E4D13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7897" y="3641467"/>
            <a:ext cx="873539" cy="758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0C5F303-4FD5-43C5-BB56-1230D1481F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5713" y="7955773"/>
            <a:ext cx="773821" cy="7158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3128D5E-278D-4DCA-959D-E085851705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8431" y="7991284"/>
            <a:ext cx="686176" cy="735652"/>
          </a:xfrm>
          <a:prstGeom prst="rect">
            <a:avLst/>
          </a:prstGeom>
        </p:spPr>
      </p:pic>
      <p:pic>
        <p:nvPicPr>
          <p:cNvPr id="49" name="Graphic 48" descr="Clock">
            <a:extLst>
              <a:ext uri="{FF2B5EF4-FFF2-40B4-BE49-F238E27FC236}">
                <a16:creationId xmlns:a16="http://schemas.microsoft.com/office/drawing/2014/main" id="{2F9B60CB-60A8-45A1-9164-824AEC18BA2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5713" y="3482533"/>
            <a:ext cx="914400" cy="914400"/>
          </a:xfrm>
          <a:prstGeom prst="rect">
            <a:avLst/>
          </a:prstGeom>
        </p:spPr>
      </p:pic>
      <p:pic>
        <p:nvPicPr>
          <p:cNvPr id="51" name="Graphic 50" descr="No sign">
            <a:extLst>
              <a:ext uri="{FF2B5EF4-FFF2-40B4-BE49-F238E27FC236}">
                <a16:creationId xmlns:a16="http://schemas.microsoft.com/office/drawing/2014/main" id="{12258A1A-EB7E-4149-AA3A-DC5E5B6FE1C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76063" y="7826764"/>
            <a:ext cx="914400" cy="914400"/>
          </a:xfrm>
          <a:prstGeom prst="rect">
            <a:avLst/>
          </a:prstGeom>
        </p:spPr>
      </p:pic>
      <p:pic>
        <p:nvPicPr>
          <p:cNvPr id="3" name="Graphic 2" descr="Open book">
            <a:extLst>
              <a:ext uri="{FF2B5EF4-FFF2-40B4-BE49-F238E27FC236}">
                <a16:creationId xmlns:a16="http://schemas.microsoft.com/office/drawing/2014/main" id="{7A588BAD-9323-485A-86BA-C95D8F434823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17328" y="3540007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C7851A6-1830-4511-AE5B-41A231FFF45F}"/>
              </a:ext>
            </a:extLst>
          </p:cNvPr>
          <p:cNvSpPr txBox="1"/>
          <p:nvPr/>
        </p:nvSpPr>
        <p:spPr>
          <a:xfrm>
            <a:off x="501092" y="9576762"/>
            <a:ext cx="4982511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Employee Responsibilities </a:t>
            </a:r>
          </a:p>
          <a:p>
            <a:pPr algn="ctr">
              <a:lnSpc>
                <a:spcPct val="150000"/>
              </a:lnSpc>
            </a:pPr>
            <a:r>
              <a:rPr lang="en-US" sz="3000" dirty="0">
                <a:latin typeface="Montserrat Light" charset="0"/>
                <a:ea typeface="Montserrat Light" charset="0"/>
                <a:cs typeface="Montserrat Light" charset="0"/>
              </a:rPr>
              <a:t>and Duties under </a:t>
            </a:r>
            <a:r>
              <a:rPr lang="en-US" sz="3000" dirty="0" err="1">
                <a:latin typeface="Montserrat Light" charset="0"/>
                <a:ea typeface="Montserrat Light" charset="0"/>
                <a:cs typeface="Montserrat Light" charset="0"/>
              </a:rPr>
              <a:t>Shakman</a:t>
            </a:r>
            <a:endParaRPr lang="en-US" sz="30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24109" y="3108510"/>
            <a:ext cx="13451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Additional Examples </a:t>
            </a:r>
          </a:p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of Unlawful Political Discrimination: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0377" y="5096931"/>
            <a:ext cx="4896750" cy="3714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6741725" y="5096932"/>
            <a:ext cx="4896750" cy="37394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>
            <a:off x="12293071" y="5096932"/>
            <a:ext cx="4896750" cy="3714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0CCA9E-3387-4B36-9F58-B6F9C02988A4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UNDERSTAND IMPORTANT TERMS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34BD5C-C5B4-4067-B450-4294E9C6D4E8}"/>
              </a:ext>
            </a:extLst>
          </p:cNvPr>
          <p:cNvSpPr/>
          <p:nvPr/>
        </p:nvSpPr>
        <p:spPr>
          <a:xfrm>
            <a:off x="1207242" y="9098823"/>
            <a:ext cx="4896750" cy="38434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8DB3F6-E3F8-4E1F-825A-9D265B0A6535}"/>
              </a:ext>
            </a:extLst>
          </p:cNvPr>
          <p:cNvSpPr/>
          <p:nvPr/>
        </p:nvSpPr>
        <p:spPr>
          <a:xfrm>
            <a:off x="6758590" y="9098823"/>
            <a:ext cx="4896750" cy="3843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E0A2FE-39E5-4900-B8A7-365A7E95590C}"/>
              </a:ext>
            </a:extLst>
          </p:cNvPr>
          <p:cNvSpPr/>
          <p:nvPr/>
        </p:nvSpPr>
        <p:spPr>
          <a:xfrm>
            <a:off x="12309936" y="9098823"/>
            <a:ext cx="4896750" cy="3843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FD1A84-7039-4BCC-A860-D4D8EAFAA526}"/>
              </a:ext>
            </a:extLst>
          </p:cNvPr>
          <p:cNvSpPr txBox="1"/>
          <p:nvPr/>
        </p:nvSpPr>
        <p:spPr>
          <a:xfrm>
            <a:off x="12339455" y="9675409"/>
            <a:ext cx="4896749" cy="2341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Awarding overtime, start time or transfer requests based on political factors.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75DD00-3248-40A5-B67D-C7584C73251E}"/>
              </a:ext>
            </a:extLst>
          </p:cNvPr>
          <p:cNvSpPr txBox="1"/>
          <p:nvPr/>
        </p:nvSpPr>
        <p:spPr>
          <a:xfrm>
            <a:off x="6775461" y="5199806"/>
            <a:ext cx="4896749" cy="368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Requiring employees who did not work on a campaign to do the work of </a:t>
            </a:r>
          </a:p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co-workers who </a:t>
            </a:r>
          </a:p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did work on a campaign.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C56B3-E7F9-4B94-B6F9-F2DCA3F79F65}"/>
              </a:ext>
            </a:extLst>
          </p:cNvPr>
          <p:cNvSpPr txBox="1"/>
          <p:nvPr/>
        </p:nvSpPr>
        <p:spPr>
          <a:xfrm>
            <a:off x="12309936" y="5559416"/>
            <a:ext cx="4896749" cy="2943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Requiring </a:t>
            </a:r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Non-Exempt employees to do the work of Exempt employees.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9A50E6-647D-498E-B253-4024700C6178}"/>
              </a:ext>
            </a:extLst>
          </p:cNvPr>
          <p:cNvSpPr txBox="1"/>
          <p:nvPr/>
        </p:nvSpPr>
        <p:spPr>
          <a:xfrm>
            <a:off x="1177723" y="9246116"/>
            <a:ext cx="4896749" cy="368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Taking a negative action against an employee who does not make a financial contribution or provide political support.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09EDF-B894-43FF-A5DC-35F5722E03FA}"/>
              </a:ext>
            </a:extLst>
          </p:cNvPr>
          <p:cNvSpPr txBox="1"/>
          <p:nvPr/>
        </p:nvSpPr>
        <p:spPr>
          <a:xfrm>
            <a:off x="6729072" y="9625583"/>
            <a:ext cx="4896749" cy="2789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Permitting individuals who worked on a campaign to unfairly gain salary or position.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7EBC83-162F-485E-91D7-B2CB61133EE5}"/>
              </a:ext>
            </a:extLst>
          </p:cNvPr>
          <p:cNvSpPr txBox="1"/>
          <p:nvPr/>
        </p:nvSpPr>
        <p:spPr>
          <a:xfrm>
            <a:off x="1224109" y="5783836"/>
            <a:ext cx="4896749" cy="2341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spc="226" dirty="0">
                <a:latin typeface="Montserrat" charset="0"/>
                <a:ea typeface="Montserrat" charset="0"/>
                <a:cs typeface="Montserrat" charset="0"/>
              </a:rPr>
              <a:t>Giving preferential work assignments based on an employee’s political support.</a:t>
            </a:r>
          </a:p>
        </p:txBody>
      </p:sp>
    </p:spTree>
    <p:extLst>
      <p:ext uri="{BB962C8B-B14F-4D97-AF65-F5344CB8AC3E}">
        <p14:creationId xmlns:p14="http://schemas.microsoft.com/office/powerpoint/2010/main" val="26508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2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2863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POLITICAL REASONS OR FACTORS?</a:t>
            </a:r>
            <a:endParaRPr lang="en-US" sz="10354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10" y="4888230"/>
            <a:ext cx="709859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Any reasons or factors relating to political matters in connection with an </a:t>
            </a:r>
            <a:r>
              <a:rPr lang="en-US" sz="5000" b="1" dirty="0"/>
              <a:t>Employment Action</a:t>
            </a:r>
            <a:r>
              <a:rPr lang="en-US" sz="5000" dirty="0"/>
              <a:t>.</a:t>
            </a:r>
            <a:endParaRPr lang="en-US" sz="5000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8AC74-036C-4804-930D-1B5ABF2F7BBE}"/>
              </a:ext>
            </a:extLst>
          </p:cNvPr>
          <p:cNvSpPr txBox="1"/>
          <p:nvPr/>
        </p:nvSpPr>
        <p:spPr>
          <a:xfrm>
            <a:off x="233475" y="4244241"/>
            <a:ext cx="6483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WHAT ARE</a:t>
            </a:r>
          </a:p>
        </p:txBody>
      </p:sp>
    </p:spTree>
    <p:extLst>
      <p:ext uri="{BB962C8B-B14F-4D97-AF65-F5344CB8AC3E}">
        <p14:creationId xmlns:p14="http://schemas.microsoft.com/office/powerpoint/2010/main" val="191817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24109" y="3781238"/>
            <a:ext cx="134354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Political Reasons or Factors Include: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0377" y="4796901"/>
            <a:ext cx="4896750" cy="4048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6741725" y="4796902"/>
            <a:ext cx="4896750" cy="4048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>
            <a:off x="12293071" y="4807402"/>
            <a:ext cx="4896750" cy="4037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0CCA9E-3387-4B36-9F58-B6F9C02988A4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34BD5C-C5B4-4067-B450-4294E9C6D4E8}"/>
              </a:ext>
            </a:extLst>
          </p:cNvPr>
          <p:cNvSpPr/>
          <p:nvPr/>
        </p:nvSpPr>
        <p:spPr>
          <a:xfrm>
            <a:off x="1207242" y="9098823"/>
            <a:ext cx="4896750" cy="4124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8DB3F6-E3F8-4E1F-825A-9D265B0A6535}"/>
              </a:ext>
            </a:extLst>
          </p:cNvPr>
          <p:cNvSpPr/>
          <p:nvPr/>
        </p:nvSpPr>
        <p:spPr>
          <a:xfrm>
            <a:off x="6758590" y="9098823"/>
            <a:ext cx="4896750" cy="4124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E0A2FE-39E5-4900-B8A7-365A7E95590C}"/>
              </a:ext>
            </a:extLst>
          </p:cNvPr>
          <p:cNvSpPr/>
          <p:nvPr/>
        </p:nvSpPr>
        <p:spPr>
          <a:xfrm>
            <a:off x="12309936" y="9098823"/>
            <a:ext cx="4896750" cy="4124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FD1A84-7039-4BCC-A860-D4D8EAFAA526}"/>
              </a:ext>
            </a:extLst>
          </p:cNvPr>
          <p:cNvSpPr txBox="1"/>
          <p:nvPr/>
        </p:nvSpPr>
        <p:spPr>
          <a:xfrm>
            <a:off x="12309937" y="10217375"/>
            <a:ext cx="4896749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A person’s expressed views or beliefs on political matters.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75DD00-3248-40A5-B67D-C7584C73251E}"/>
              </a:ext>
            </a:extLst>
          </p:cNvPr>
          <p:cNvSpPr txBox="1"/>
          <p:nvPr/>
        </p:nvSpPr>
        <p:spPr>
          <a:xfrm>
            <a:off x="6724853" y="4807402"/>
            <a:ext cx="4896749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Whether or not a person has worked for a </a:t>
            </a:r>
            <a:r>
              <a:rPr lang="en-US" b="1" spc="226" dirty="0">
                <a:latin typeface="Montserrat" charset="0"/>
              </a:rPr>
              <a:t>Politically-Related Person or Organization</a:t>
            </a: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, or whether a person belongs to a political organization.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C56B3-E7F9-4B94-B6F9-F2DCA3F79F65}"/>
              </a:ext>
            </a:extLst>
          </p:cNvPr>
          <p:cNvSpPr txBox="1"/>
          <p:nvPr/>
        </p:nvSpPr>
        <p:spPr>
          <a:xfrm>
            <a:off x="12293071" y="5470162"/>
            <a:ext cx="489674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Whether or not a person is a member of any political party or </a:t>
            </a:r>
            <a:r>
              <a:rPr lang="en-US" b="1" spc="226" dirty="0">
                <a:latin typeface="Montserrat" charset="0"/>
                <a:ea typeface="Montserrat" charset="0"/>
                <a:cs typeface="Montserrat" charset="0"/>
              </a:rPr>
              <a:t>Politically-Related Organization</a:t>
            </a: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9A50E6-647D-498E-B253-4024700C6178}"/>
              </a:ext>
            </a:extLst>
          </p:cNvPr>
          <p:cNvSpPr txBox="1"/>
          <p:nvPr/>
        </p:nvSpPr>
        <p:spPr>
          <a:xfrm>
            <a:off x="1207241" y="9095274"/>
            <a:ext cx="4896749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Whether or not a person contributed money or raised money or provided something else of value to a </a:t>
            </a:r>
            <a:r>
              <a:rPr lang="en-US" b="1" spc="226" dirty="0">
                <a:latin typeface="Montserrat" charset="0"/>
                <a:ea typeface="Montserrat" charset="0"/>
                <a:cs typeface="Montserrat" charset="0"/>
              </a:rPr>
              <a:t>Politically-Related Person or Organization</a:t>
            </a: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09EDF-B894-43FF-A5DC-35F5722E03FA}"/>
              </a:ext>
            </a:extLst>
          </p:cNvPr>
          <p:cNvSpPr txBox="1"/>
          <p:nvPr/>
        </p:nvSpPr>
        <p:spPr>
          <a:xfrm>
            <a:off x="6758591" y="9544114"/>
            <a:ext cx="4896749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Whether or not a person is a Democrat or Republican or a member of any other political party or group.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7EBC83-162F-485E-91D7-B2CB61133EE5}"/>
              </a:ext>
            </a:extLst>
          </p:cNvPr>
          <p:cNvSpPr txBox="1"/>
          <p:nvPr/>
        </p:nvSpPr>
        <p:spPr>
          <a:xfrm>
            <a:off x="1207242" y="4796901"/>
            <a:ext cx="4863015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</a:rPr>
              <a:t>Any recommendation </a:t>
            </a:r>
          </a:p>
          <a:p>
            <a:pPr algn="ctr">
              <a:lnSpc>
                <a:spcPts val="3500"/>
              </a:lnSpc>
            </a:pPr>
            <a:r>
              <a:rPr lang="en-US" spc="226" dirty="0">
                <a:latin typeface="Montserrat" charset="0"/>
              </a:rPr>
              <a:t>for or against an Employment Action based on politics and not personal knowledge, skills, experience, or qualifications.</a:t>
            </a:r>
          </a:p>
        </p:txBody>
      </p:sp>
    </p:spTree>
    <p:extLst>
      <p:ext uri="{BB962C8B-B14F-4D97-AF65-F5344CB8AC3E}">
        <p14:creationId xmlns:p14="http://schemas.microsoft.com/office/powerpoint/2010/main" val="8701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2" grpId="0"/>
      <p:bldP spid="33" grpId="0"/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2863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Politically-Related Persons or Organizations?</a:t>
            </a:r>
            <a:endParaRPr lang="en-US" sz="10354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10" y="2579906"/>
            <a:ext cx="721786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latin typeface="Montserrat"/>
              </a:rPr>
              <a:t>Elected or appointed officials.</a:t>
            </a:r>
            <a:endParaRPr lang="en-US" sz="5000" spc="450" dirty="0">
              <a:solidFill>
                <a:schemeClr val="tx2"/>
              </a:solidFill>
              <a:latin typeface="Montserra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latin typeface="Montserrat"/>
              </a:rPr>
              <a:t>Agents or representatives of elected or appointed officials.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latin typeface="Montserrat"/>
              </a:rPr>
              <a:t>Any person employed by or acting as an agent or representing a political organization or group.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2: IMPORTANT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5" y="4244241"/>
            <a:ext cx="7064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WHO ARE</a:t>
            </a:r>
          </a:p>
        </p:txBody>
      </p:sp>
    </p:spTree>
    <p:extLst>
      <p:ext uri="{BB962C8B-B14F-4D97-AF65-F5344CB8AC3E}">
        <p14:creationId xmlns:p14="http://schemas.microsoft.com/office/powerpoint/2010/main" val="16349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Montserrat"/>
              </a:rPr>
              <a:t>(Clerk of Court’s Compliance Administrator)</a:t>
            </a:r>
            <a:endParaRPr lang="en-US" sz="2800" dirty="0">
              <a:latin typeface="Montserra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Role of the CCCA</a:t>
            </a:r>
          </a:p>
          <a:p>
            <a:pPr algn="ctr"/>
            <a:r>
              <a:rPr lang="en-US" sz="7000" dirty="0">
                <a:latin typeface="Montserrat"/>
              </a:rPr>
              <a:t>Role of the DOC</a:t>
            </a:r>
          </a:p>
        </p:txBody>
      </p:sp>
    </p:spTree>
    <p:extLst>
      <p:ext uri="{BB962C8B-B14F-4D97-AF65-F5344CB8AC3E}">
        <p14:creationId xmlns:p14="http://schemas.microsoft.com/office/powerpoint/2010/main" val="119666323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92479" y="2405007"/>
            <a:ext cx="11722591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Under the SRO, the </a:t>
            </a:r>
            <a:r>
              <a:rPr lang="en-US" sz="5402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CCCA</a:t>
            </a:r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: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2480" y="8581298"/>
            <a:ext cx="16760024" cy="3751165"/>
            <a:chOff x="1856909" y="9459926"/>
            <a:chExt cx="20839300" cy="5000245"/>
          </a:xfrm>
        </p:grpSpPr>
        <p:sp>
          <p:nvSpPr>
            <p:cNvPr id="13" name="TextBox 12"/>
            <p:cNvSpPr txBox="1"/>
            <p:nvPr/>
          </p:nvSpPr>
          <p:spPr>
            <a:xfrm>
              <a:off x="1856909" y="9459926"/>
              <a:ext cx="3087092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AUDITING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2840" y="9459935"/>
              <a:ext cx="4673329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INVESTIGATING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335842" y="9459935"/>
              <a:ext cx="5105368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RECOMMENDING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56909" y="10149004"/>
              <a:ext cx="4457280" cy="251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past hiring, promotions, and transfers since </a:t>
              </a:r>
            </a:p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January 1, 2014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2840" y="10149003"/>
              <a:ext cx="4673329" cy="3114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evidence of </a:t>
              </a:r>
              <a:r>
                <a:rPr lang="en-US" sz="3000" b="1" spc="226" dirty="0">
                  <a:latin typeface="Montserrat" charset="0"/>
                  <a:ea typeface="Montserrat" charset="0"/>
                  <a:cs typeface="Montserrat" charset="0"/>
                </a:rPr>
                <a:t>Unlawful Political Discrimination</a:t>
              </a: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	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335842" y="10149007"/>
              <a:ext cx="5105368" cy="4311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measures that may be necessary or appropriate to prevent recurrence of </a:t>
              </a:r>
              <a:r>
                <a:rPr lang="en-US" sz="3000" b="1" spc="226" dirty="0">
                  <a:latin typeface="Montserrat" charset="0"/>
                  <a:ea typeface="Montserrat" charset="0"/>
                  <a:cs typeface="Montserrat" charset="0"/>
                </a:rPr>
                <a:t>Unlawful Political Discrimination</a:t>
              </a:r>
              <a:endParaRPr lang="en-US" sz="3000" spc="226" dirty="0">
                <a:latin typeface="Montserrat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524615" y="9459945"/>
              <a:ext cx="3600609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PROPOSING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524616" y="10149007"/>
              <a:ext cx="4171593" cy="1917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how to remedy violations of the Court’s Decrees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7001C76-DBA6-4A84-B748-209B9F52ABDF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3: ROLE OF THE CCCA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B6C38EF-A44D-4B90-91CC-876DAD7935EE}"/>
              </a:ext>
            </a:extLst>
          </p:cNvPr>
          <p:cNvGrpSpPr/>
          <p:nvPr/>
        </p:nvGrpSpPr>
        <p:grpSpPr>
          <a:xfrm>
            <a:off x="792480" y="6815632"/>
            <a:ext cx="11722591" cy="1162197"/>
            <a:chOff x="792480" y="6815632"/>
            <a:chExt cx="11722591" cy="11621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4ACD86-E28C-4631-AF2D-BBAE4D02F167}"/>
                </a:ext>
              </a:extLst>
            </p:cNvPr>
            <p:cNvSpPr/>
            <p:nvPr/>
          </p:nvSpPr>
          <p:spPr>
            <a:xfrm>
              <a:off x="792480" y="6815632"/>
              <a:ext cx="11722591" cy="1162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A7CE09-A9FF-488E-BB20-CBD254FFC56D}"/>
                </a:ext>
              </a:extLst>
            </p:cNvPr>
            <p:cNvSpPr txBox="1"/>
            <p:nvPr/>
          </p:nvSpPr>
          <p:spPr>
            <a:xfrm>
              <a:off x="792480" y="6858001"/>
              <a:ext cx="1172259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pc="450" dirty="0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The CCCA’S role includes: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CBBDCA-81DD-4E9F-925C-2594812C74F9}"/>
              </a:ext>
            </a:extLst>
          </p:cNvPr>
          <p:cNvSpPr txBox="1"/>
          <p:nvPr/>
        </p:nvSpPr>
        <p:spPr>
          <a:xfrm>
            <a:off x="2763078" y="3455511"/>
            <a:ext cx="14789426" cy="248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is required to review and audit the employment practices of the Clerk of Court and recommend measures to prevent the recurrence of Unlawful Political Discrimination. </a:t>
            </a:r>
          </a:p>
        </p:txBody>
      </p:sp>
    </p:spTree>
    <p:extLst>
      <p:ext uri="{BB962C8B-B14F-4D97-AF65-F5344CB8AC3E}">
        <p14:creationId xmlns:p14="http://schemas.microsoft.com/office/powerpoint/2010/main" val="124781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1091" y="4925596"/>
            <a:ext cx="17105336" cy="2655517"/>
            <a:chOff x="1856909" y="9428313"/>
            <a:chExt cx="21268659" cy="3539762"/>
          </a:xfrm>
        </p:grpSpPr>
        <p:sp>
          <p:nvSpPr>
            <p:cNvPr id="13" name="TextBox 12"/>
            <p:cNvSpPr txBox="1"/>
            <p:nvPr/>
          </p:nvSpPr>
          <p:spPr>
            <a:xfrm>
              <a:off x="1856909" y="9459926"/>
              <a:ext cx="3799368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Segoe UI" panose="020F0502020204030204" pitchFamily="34" charset="0"/>
                  <a:ea typeface="Montserrat" charset="0"/>
                  <a:cs typeface="Segoe UI" panose="020F0502020204030204" pitchFamily="34" charset="0"/>
                </a:rPr>
                <a:t>REVIEWING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75810" y="9428313"/>
              <a:ext cx="4404173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MONITORING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133562" y="9428313"/>
              <a:ext cx="4404173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MONITORING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56909" y="10149004"/>
              <a:ext cx="3974814" cy="1715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76"/>
                </a:lnSpc>
              </a:pPr>
              <a:r>
                <a:rPr lang="en-US" sz="3000" spc="226" dirty="0"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and approving Exempt Candidates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75810" y="10149004"/>
              <a:ext cx="4144728" cy="2245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76"/>
                </a:lnSpc>
              </a:pPr>
              <a:r>
                <a:rPr lang="en-US" sz="3000" spc="226" dirty="0"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all bargaining unit hiring, promotions and transfers	</a:t>
              </a: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133562" y="10192486"/>
              <a:ext cx="4144728" cy="277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76"/>
                </a:lnSpc>
              </a:pPr>
              <a:r>
                <a:rPr lang="en-US" sz="3000" spc="226" dirty="0"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all non-bargaining unit Non-Exempt hiring and transfers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721395" y="9428313"/>
              <a:ext cx="4404173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MONITORING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721395" y="10149007"/>
              <a:ext cx="3974814" cy="118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76"/>
                </a:lnSpc>
              </a:pPr>
              <a:r>
                <a:rPr lang="en-US" sz="3000" spc="226" dirty="0">
                  <a:latin typeface="Segoe UI" panose="020B0502040204020203" pitchFamily="34" charset="0"/>
                  <a:ea typeface="Montserrat" charset="0"/>
                  <a:cs typeface="Segoe UI" panose="020B0502040204020203" pitchFamily="34" charset="0"/>
                </a:rPr>
                <a:t>all Employment Actions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7001C76-DBA6-4A84-B748-209B9F52ABDF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3: ROLE OF THE CCCA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B6C38EF-A44D-4B90-91CC-876DAD7935EE}"/>
              </a:ext>
            </a:extLst>
          </p:cNvPr>
          <p:cNvGrpSpPr/>
          <p:nvPr/>
        </p:nvGrpSpPr>
        <p:grpSpPr>
          <a:xfrm>
            <a:off x="501091" y="2290391"/>
            <a:ext cx="11722591" cy="1162197"/>
            <a:chOff x="792480" y="6815632"/>
            <a:chExt cx="11722591" cy="11621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4ACD86-E28C-4631-AF2D-BBAE4D02F167}"/>
                </a:ext>
              </a:extLst>
            </p:cNvPr>
            <p:cNvSpPr/>
            <p:nvPr/>
          </p:nvSpPr>
          <p:spPr>
            <a:xfrm>
              <a:off x="792480" y="6815632"/>
              <a:ext cx="11722591" cy="1162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A7CE09-A9FF-488E-BB20-CBD254FFC56D}"/>
                </a:ext>
              </a:extLst>
            </p:cNvPr>
            <p:cNvSpPr txBox="1"/>
            <p:nvPr/>
          </p:nvSpPr>
          <p:spPr>
            <a:xfrm>
              <a:off x="792480" y="6858001"/>
              <a:ext cx="1172259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pc="450" dirty="0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The CCCA’S role includes: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6B85CF6-C31A-F149-BDBA-7498E8D6A3BB}"/>
              </a:ext>
            </a:extLst>
          </p:cNvPr>
          <p:cNvSpPr txBox="1"/>
          <p:nvPr/>
        </p:nvSpPr>
        <p:spPr>
          <a:xfrm>
            <a:off x="7153674" y="12279574"/>
            <a:ext cx="9271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highlight>
                  <a:srgbClr val="000000"/>
                </a:highlight>
              </a:rPr>
              <a:t>Sue Gombis is her counsel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E5080-3130-B34D-9113-F9AE06065847}"/>
              </a:ext>
            </a:extLst>
          </p:cNvPr>
          <p:cNvSpPr txBox="1"/>
          <p:nvPr/>
        </p:nvSpPr>
        <p:spPr>
          <a:xfrm flipH="1">
            <a:off x="501091" y="8443905"/>
            <a:ext cx="3196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CONDUCTING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7B6B2-BFF0-4047-AA3E-86C8B9E11B46}"/>
              </a:ext>
            </a:extLst>
          </p:cNvPr>
          <p:cNvSpPr txBox="1"/>
          <p:nvPr/>
        </p:nvSpPr>
        <p:spPr>
          <a:xfrm>
            <a:off x="501091" y="8878159"/>
            <a:ext cx="2842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investigations, employee interviews, and desk audits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88366A-D50E-884E-8700-E3461D1B7F10}"/>
              </a:ext>
            </a:extLst>
          </p:cNvPr>
          <p:cNvSpPr txBox="1"/>
          <p:nvPr/>
        </p:nvSpPr>
        <p:spPr>
          <a:xfrm>
            <a:off x="4939671" y="8414640"/>
            <a:ext cx="3890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RECOMMENDING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783F3-6C2F-8545-9413-616D8B2E5038}"/>
              </a:ext>
            </a:extLst>
          </p:cNvPr>
          <p:cNvSpPr txBox="1"/>
          <p:nvPr/>
        </p:nvSpPr>
        <p:spPr>
          <a:xfrm>
            <a:off x="4939671" y="8878159"/>
            <a:ext cx="3655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changes to the Clerk of Court’s hiring practices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463AFA-3D8F-3741-8F75-7F9EB99E510F}"/>
              </a:ext>
            </a:extLst>
          </p:cNvPr>
          <p:cNvSpPr txBox="1"/>
          <p:nvPr/>
        </p:nvSpPr>
        <p:spPr>
          <a:xfrm>
            <a:off x="7144964" y="11380464"/>
            <a:ext cx="96607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400" dirty="0">
                <a:solidFill>
                  <a:schemeClr val="tx2"/>
                </a:solidFill>
                <a:highlight>
                  <a:srgbClr val="C0C0C0"/>
                </a:highlight>
              </a:rPr>
              <a:t>The CCCA is Susan G. Feibus</a:t>
            </a:r>
            <a:endParaRPr lang="en-US" sz="6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913BB3-A799-46C2-85D6-14C6823908D5}"/>
              </a:ext>
            </a:extLst>
          </p:cNvPr>
          <p:cNvSpPr/>
          <p:nvPr/>
        </p:nvSpPr>
        <p:spPr>
          <a:xfrm>
            <a:off x="9296400" y="4401877"/>
            <a:ext cx="7646798" cy="792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0F799D-700E-4A5D-B6D4-188FC5EA9097}"/>
              </a:ext>
            </a:extLst>
          </p:cNvPr>
          <p:cNvSpPr/>
          <p:nvPr/>
        </p:nvSpPr>
        <p:spPr>
          <a:xfrm>
            <a:off x="1344802" y="4401876"/>
            <a:ext cx="7951598" cy="792264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EC2853-E682-4319-96AD-B616CCCAA85B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3: ROLE OF THE DOC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B18162-94B6-4C34-AF15-637DE292278A}"/>
              </a:ext>
            </a:extLst>
          </p:cNvPr>
          <p:cNvSpPr txBox="1"/>
          <p:nvPr/>
        </p:nvSpPr>
        <p:spPr>
          <a:xfrm>
            <a:off x="9328160" y="4423595"/>
            <a:ext cx="75991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The DOC is Byron Wardlaw.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4A9482-B439-4371-9FC2-B544B284167B}"/>
              </a:ext>
            </a:extLst>
          </p:cNvPr>
          <p:cNvSpPr txBox="1"/>
          <p:nvPr/>
        </p:nvSpPr>
        <p:spPr>
          <a:xfrm>
            <a:off x="1360682" y="4401877"/>
            <a:ext cx="79515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The DOC is an employee of the Clerk of Court.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8427F-A4B7-4417-9B5E-8B2F12EF8CBD}"/>
              </a:ext>
            </a:extLst>
          </p:cNvPr>
          <p:cNvSpPr txBox="1"/>
          <p:nvPr/>
        </p:nvSpPr>
        <p:spPr>
          <a:xfrm>
            <a:off x="792479" y="2405007"/>
            <a:ext cx="11722591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Director of Compliance (DOC):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395270" y="1095420"/>
            <a:ext cx="10192991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2" spc="450" dirty="0">
                <a:solidFill>
                  <a:schemeClr val="bg1"/>
                </a:solidFill>
                <a:highlight>
                  <a:srgbClr val="000000"/>
                </a:highlight>
                <a:latin typeface="Montserrat" charset="0"/>
                <a:ea typeface="Montserrat" charset="0"/>
                <a:cs typeface="Montserrat" charset="0"/>
              </a:rPr>
              <a:t>DOC RESPONSIBILITIES:</a:t>
            </a:r>
            <a:endParaRPr lang="en-US" sz="8628" spc="450" dirty="0">
              <a:solidFill>
                <a:schemeClr val="bg1"/>
              </a:solidFill>
              <a:highlight>
                <a:srgbClr val="000000"/>
              </a:highlight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EC2853-E682-4319-96AD-B616CCCAA85B}"/>
              </a:ext>
            </a:extLst>
          </p:cNvPr>
          <p:cNvSpPr txBox="1"/>
          <p:nvPr/>
        </p:nvSpPr>
        <p:spPr>
          <a:xfrm>
            <a:off x="501091" y="327023"/>
            <a:ext cx="142412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3: ROLE OF THE DOC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31801-79BC-4854-AAC7-4BAD3DB94F73}"/>
              </a:ext>
            </a:extLst>
          </p:cNvPr>
          <p:cNvCxnSpPr>
            <a:cxnSpLocks/>
          </p:cNvCxnSpPr>
          <p:nvPr/>
        </p:nvCxnSpPr>
        <p:spPr>
          <a:xfrm>
            <a:off x="9388359" y="1248840"/>
            <a:ext cx="15567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244FC41-84EF-49FE-B471-44D6BB1571A6}"/>
              </a:ext>
            </a:extLst>
          </p:cNvPr>
          <p:cNvSpPr txBox="1"/>
          <p:nvPr/>
        </p:nvSpPr>
        <p:spPr>
          <a:xfrm>
            <a:off x="9388364" y="9107015"/>
            <a:ext cx="3171801" cy="247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76"/>
              </a:lnSpc>
            </a:pPr>
            <a:r>
              <a:rPr lang="en-US" sz="3000" spc="226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Determining and recommending methods for preventing and reporting UPD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038E11-B07C-D74B-A367-EBD380EBF613}"/>
              </a:ext>
            </a:extLst>
          </p:cNvPr>
          <p:cNvGrpSpPr>
            <a:grpSpLocks noChangeAspect="1"/>
          </p:cNvGrpSpPr>
          <p:nvPr/>
        </p:nvGrpSpPr>
        <p:grpSpPr>
          <a:xfrm>
            <a:off x="4429102" y="2027527"/>
            <a:ext cx="13482699" cy="11455668"/>
            <a:chOff x="12226925" y="1488461"/>
            <a:chExt cx="12777588" cy="1277758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FBCE79B-70AC-5846-95A0-BDB8D5E144F3}"/>
                </a:ext>
              </a:extLst>
            </p:cNvPr>
            <p:cNvSpPr/>
            <p:nvPr/>
          </p:nvSpPr>
          <p:spPr>
            <a:xfrm>
              <a:off x="12226925" y="1488461"/>
              <a:ext cx="4259196" cy="4259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6691509-9550-6D43-B488-40EA995AD08B}"/>
                </a:ext>
              </a:extLst>
            </p:cNvPr>
            <p:cNvSpPr/>
            <p:nvPr/>
          </p:nvSpPr>
          <p:spPr>
            <a:xfrm>
              <a:off x="16486121" y="1488461"/>
              <a:ext cx="4259196" cy="42591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741444-D8CC-8745-AEEB-9632FB31D265}"/>
                </a:ext>
              </a:extLst>
            </p:cNvPr>
            <p:cNvSpPr/>
            <p:nvPr/>
          </p:nvSpPr>
          <p:spPr>
            <a:xfrm>
              <a:off x="20745317" y="1488461"/>
              <a:ext cx="4259196" cy="4259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14CE94-4B2E-E24F-98AD-247E91D53178}"/>
                </a:ext>
              </a:extLst>
            </p:cNvPr>
            <p:cNvSpPr/>
            <p:nvPr/>
          </p:nvSpPr>
          <p:spPr>
            <a:xfrm>
              <a:off x="12304790" y="5689489"/>
              <a:ext cx="4259196" cy="42591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D9C9BD8-F059-654E-BE74-8BD950006216}"/>
                </a:ext>
              </a:extLst>
            </p:cNvPr>
            <p:cNvSpPr/>
            <p:nvPr/>
          </p:nvSpPr>
          <p:spPr>
            <a:xfrm>
              <a:off x="16486121" y="5747657"/>
              <a:ext cx="4259196" cy="4259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AB7DC3-06F5-2646-AC10-51920F9D9A7D}"/>
                </a:ext>
              </a:extLst>
            </p:cNvPr>
            <p:cNvSpPr/>
            <p:nvPr/>
          </p:nvSpPr>
          <p:spPr>
            <a:xfrm>
              <a:off x="20745317" y="5747657"/>
              <a:ext cx="4259196" cy="42591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F436648-7FEB-2841-9AC7-070069808FDF}"/>
                </a:ext>
              </a:extLst>
            </p:cNvPr>
            <p:cNvSpPr/>
            <p:nvPr/>
          </p:nvSpPr>
          <p:spPr>
            <a:xfrm>
              <a:off x="12226925" y="10006853"/>
              <a:ext cx="4259196" cy="4259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6F2667-74BD-7748-9812-430F06C8D2D3}"/>
                </a:ext>
              </a:extLst>
            </p:cNvPr>
            <p:cNvSpPr/>
            <p:nvPr/>
          </p:nvSpPr>
          <p:spPr>
            <a:xfrm>
              <a:off x="16486121" y="10006853"/>
              <a:ext cx="4259196" cy="42591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B17F576-04FC-4745-8EE8-6BAD360F8058}"/>
                </a:ext>
              </a:extLst>
            </p:cNvPr>
            <p:cNvSpPr/>
            <p:nvPr/>
          </p:nvSpPr>
          <p:spPr>
            <a:xfrm>
              <a:off x="20745317" y="10006853"/>
              <a:ext cx="4259196" cy="4259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F91872A-5237-F242-B043-1CD99B2413F7}"/>
              </a:ext>
            </a:extLst>
          </p:cNvPr>
          <p:cNvSpPr txBox="1"/>
          <p:nvPr/>
        </p:nvSpPr>
        <p:spPr>
          <a:xfrm>
            <a:off x="8964416" y="2518041"/>
            <a:ext cx="441207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200" spc="226" dirty="0">
                <a:solidFill>
                  <a:schemeClr val="bg1"/>
                </a:solidFill>
                <a:latin typeface="Montserrat"/>
                <a:ea typeface="Montserrat" charset="0"/>
                <a:cs typeface="Montserrat" charset="0"/>
              </a:rPr>
              <a:t>Monitoring the Exempt and non-Exempt hiring processes to ensure compliance with the Employment Plan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EA3E81-211F-CD4E-AAAD-1EB859586953}"/>
              </a:ext>
            </a:extLst>
          </p:cNvPr>
          <p:cNvSpPr/>
          <p:nvPr/>
        </p:nvSpPr>
        <p:spPr>
          <a:xfrm>
            <a:off x="4511266" y="6083539"/>
            <a:ext cx="4412070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200" spc="226" dirty="0">
                <a:solidFill>
                  <a:schemeClr val="bg1"/>
                </a:solidFill>
                <a:latin typeface="Montserrat"/>
                <a:ea typeface="Montserrat" charset="0"/>
                <a:cs typeface="Montserrat" charset="0"/>
              </a:rPr>
              <a:t>Monitoring Employment Actions to ensure compliance with employment practices, policies and procedures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29DFA1-752D-BD4F-81F6-A98F5C64227D}"/>
              </a:ext>
            </a:extLst>
          </p:cNvPr>
          <p:cNvSpPr/>
          <p:nvPr/>
        </p:nvSpPr>
        <p:spPr>
          <a:xfrm>
            <a:off x="8923336" y="5909022"/>
            <a:ext cx="4494232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76"/>
              </a:lnSpc>
            </a:pPr>
            <a:r>
              <a:rPr lang="en-US" sz="2600" b="1" spc="226" dirty="0">
                <a:solidFill>
                  <a:srgbClr val="000000"/>
                </a:solidFill>
                <a:latin typeface="Montserrat"/>
                <a:ea typeface="Montserrat" charset="0"/>
                <a:cs typeface="Montserrat" charset="0"/>
              </a:rPr>
              <a:t>Accepting, investigating and reporting on complaints of alleged violations of the Employment Plan, employment practices, policies and procedures, and UPD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D0582C-9D63-DE4F-993D-42F76F99245B}"/>
              </a:ext>
            </a:extLst>
          </p:cNvPr>
          <p:cNvSpPr/>
          <p:nvPr/>
        </p:nvSpPr>
        <p:spPr>
          <a:xfrm>
            <a:off x="13417568" y="6527538"/>
            <a:ext cx="4541038" cy="2346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200" spc="226" dirty="0">
                <a:solidFill>
                  <a:schemeClr val="bg1"/>
                </a:solidFill>
                <a:latin typeface="Montserrat"/>
                <a:ea typeface="Montserrat" charset="0"/>
                <a:cs typeface="Montserrat" charset="0"/>
              </a:rPr>
              <a:t>Determining and recommending appropriate methods for preventing and reporting UPD.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18C3B-8B73-6F49-8A9D-2C8E17FD2AE5}"/>
              </a:ext>
            </a:extLst>
          </p:cNvPr>
          <p:cNvSpPr/>
          <p:nvPr/>
        </p:nvSpPr>
        <p:spPr>
          <a:xfrm>
            <a:off x="8887559" y="9555215"/>
            <a:ext cx="4425138" cy="405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lnSpc>
                <a:spcPts val="3500"/>
              </a:lnSpc>
            </a:pPr>
            <a:r>
              <a:rPr lang="en-US" sz="3200" spc="226" dirty="0">
                <a:solidFill>
                  <a:schemeClr val="bg1"/>
                </a:solidFill>
                <a:latin typeface="Montserrat"/>
                <a:ea typeface="Montserrat" charset="0"/>
                <a:cs typeface="Montserrat" charset="0"/>
              </a:rPr>
              <a:t>Training employees on compliance with the Employment Plan and employment practices, policies and procedures  </a:t>
            </a:r>
          </a:p>
          <a:p>
            <a:r>
              <a:rPr lang="en-US" sz="2400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Employee Responsibilities and Duties under </a:t>
            </a:r>
            <a:r>
              <a:rPr lang="en-US" sz="7000" dirty="0" err="1">
                <a:latin typeface="Montserrat"/>
              </a:rPr>
              <a:t>Shakman</a:t>
            </a:r>
            <a:endParaRPr lang="en-US" sz="70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1677680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737047221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894DA9-33B5-46CF-B29E-27EADFD62B47}"/>
              </a:ext>
            </a:extLst>
          </p:cNvPr>
          <p:cNvSpPr/>
          <p:nvPr/>
        </p:nvSpPr>
        <p:spPr>
          <a:xfrm>
            <a:off x="10992678" y="5665304"/>
            <a:ext cx="5608762" cy="3195652"/>
          </a:xfrm>
          <a:prstGeom prst="rect">
            <a:avLst/>
          </a:prstGeom>
          <a:solidFill>
            <a:srgbClr val="952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5029E3-AD31-4192-8FBD-B47FE02E18D0}"/>
              </a:ext>
            </a:extLst>
          </p:cNvPr>
          <p:cNvSpPr/>
          <p:nvPr/>
        </p:nvSpPr>
        <p:spPr>
          <a:xfrm>
            <a:off x="11231217" y="6142383"/>
            <a:ext cx="4114800" cy="218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46864" y="3270508"/>
            <a:ext cx="4473878" cy="427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8" name="Rectangle 27"/>
          <p:cNvSpPr/>
          <p:nvPr/>
        </p:nvSpPr>
        <p:spPr>
          <a:xfrm>
            <a:off x="646863" y="8107541"/>
            <a:ext cx="4473879" cy="37444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5771677" y="3270508"/>
            <a:ext cx="4473878" cy="427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6" name="Rectangle 15"/>
          <p:cNvSpPr/>
          <p:nvPr/>
        </p:nvSpPr>
        <p:spPr>
          <a:xfrm>
            <a:off x="5733003" y="8107542"/>
            <a:ext cx="4473878" cy="3744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2" name="TextBox 21"/>
          <p:cNvSpPr txBox="1"/>
          <p:nvPr/>
        </p:nvSpPr>
        <p:spPr>
          <a:xfrm>
            <a:off x="11269890" y="6352574"/>
            <a:ext cx="4076127" cy="175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DUTY TO REPORT</a:t>
            </a:r>
            <a:endParaRPr lang="en-US" sz="8628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2FEEE4-6618-493C-A3C6-B6C7032E66A1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4: EMPLOYEE DUTIES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C709A-11C2-4C54-A45E-879EEECA0B2F}"/>
              </a:ext>
            </a:extLst>
          </p:cNvPr>
          <p:cNvSpPr txBox="1"/>
          <p:nvPr/>
        </p:nvSpPr>
        <p:spPr>
          <a:xfrm>
            <a:off x="666199" y="3432207"/>
            <a:ext cx="4435206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b="1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All </a:t>
            </a: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Employees MUST Report suspected </a:t>
            </a:r>
            <a:r>
              <a:rPr lang="en-US" sz="3800" b="1" spc="226" dirty="0">
                <a:latin typeface="Montserrat" charset="0"/>
                <a:ea typeface="Montserrat" charset="0"/>
                <a:cs typeface="Montserrat" charset="0"/>
              </a:rPr>
              <a:t>Unlawful Political Discrimination </a:t>
            </a: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to the DOC</a:t>
            </a:r>
            <a:r>
              <a:rPr lang="en-US" sz="3800" b="1" spc="226" dirty="0"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or CCCA </a:t>
            </a:r>
            <a:r>
              <a:rPr lang="en-US" sz="3800" b="1" spc="226" dirty="0">
                <a:latin typeface="Montserrat" charset="0"/>
                <a:ea typeface="Montserrat" charset="0"/>
                <a:cs typeface="Montserrat" charset="0"/>
              </a:rPr>
              <a:t>without delay</a:t>
            </a: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73B13D-3D70-415E-82CF-AB55A0FFDA4C}"/>
              </a:ext>
            </a:extLst>
          </p:cNvPr>
          <p:cNvSpPr txBox="1"/>
          <p:nvPr/>
        </p:nvSpPr>
        <p:spPr>
          <a:xfrm>
            <a:off x="5791013" y="4554309"/>
            <a:ext cx="443520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Report can be in person, by phone, or by email.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873B0F-DBAE-4DFF-AF59-78884A870D89}"/>
              </a:ext>
            </a:extLst>
          </p:cNvPr>
          <p:cNvSpPr txBox="1"/>
          <p:nvPr/>
        </p:nvSpPr>
        <p:spPr>
          <a:xfrm>
            <a:off x="704872" y="9318720"/>
            <a:ext cx="4435206" cy="132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76"/>
              </a:lnSpc>
            </a:pP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Report can be anonymous.</a:t>
            </a:r>
            <a:endParaRPr lang="en-US" sz="3000" spc="226" dirty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ts val="3076"/>
              </a:lnSpc>
            </a:pPr>
            <a:endParaRPr lang="en-US" sz="4000" spc="226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70AE0-D4A0-4613-B321-DC7F5DF4E857}"/>
              </a:ext>
            </a:extLst>
          </p:cNvPr>
          <p:cNvSpPr txBox="1"/>
          <p:nvPr/>
        </p:nvSpPr>
        <p:spPr>
          <a:xfrm>
            <a:off x="5733003" y="8168970"/>
            <a:ext cx="4435206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Failing to report your belief that </a:t>
            </a:r>
            <a:r>
              <a:rPr lang="en-US" sz="3800" b="1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UPD</a:t>
            </a:r>
            <a:r>
              <a:rPr lang="en-US" sz="3800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 occurred could result in disciplinary action up to and including termination.</a:t>
            </a:r>
          </a:p>
        </p:txBody>
      </p:sp>
    </p:spTree>
    <p:extLst>
      <p:ext uri="{BB962C8B-B14F-4D97-AF65-F5344CB8AC3E}">
        <p14:creationId xmlns:p14="http://schemas.microsoft.com/office/powerpoint/2010/main" val="406617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E4F3297-F738-457A-B46A-2EE649A17727}"/>
              </a:ext>
            </a:extLst>
          </p:cNvPr>
          <p:cNvSpPr/>
          <p:nvPr/>
        </p:nvSpPr>
        <p:spPr>
          <a:xfrm>
            <a:off x="10992678" y="5665304"/>
            <a:ext cx="5608762" cy="3195652"/>
          </a:xfrm>
          <a:prstGeom prst="rect">
            <a:avLst/>
          </a:prstGeom>
          <a:solidFill>
            <a:srgbClr val="952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5029E3-AD31-4192-8FBD-B47FE02E18D0}"/>
              </a:ext>
            </a:extLst>
          </p:cNvPr>
          <p:cNvSpPr/>
          <p:nvPr/>
        </p:nvSpPr>
        <p:spPr>
          <a:xfrm>
            <a:off x="11231216" y="6142383"/>
            <a:ext cx="5122475" cy="218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46864" y="3270507"/>
            <a:ext cx="4473878" cy="41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8" name="Rectangle 27"/>
          <p:cNvSpPr/>
          <p:nvPr/>
        </p:nvSpPr>
        <p:spPr>
          <a:xfrm>
            <a:off x="646863" y="8107542"/>
            <a:ext cx="4473879" cy="3726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5" name="Rectangle 14"/>
          <p:cNvSpPr/>
          <p:nvPr/>
        </p:nvSpPr>
        <p:spPr>
          <a:xfrm>
            <a:off x="5771677" y="3270508"/>
            <a:ext cx="4473878" cy="4148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6" name="Rectangle 15"/>
          <p:cNvSpPr/>
          <p:nvPr/>
        </p:nvSpPr>
        <p:spPr>
          <a:xfrm>
            <a:off x="5733003" y="8107542"/>
            <a:ext cx="4473878" cy="3726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2" name="TextBox 21"/>
          <p:cNvSpPr txBox="1"/>
          <p:nvPr/>
        </p:nvSpPr>
        <p:spPr>
          <a:xfrm>
            <a:off x="11269890" y="6352574"/>
            <a:ext cx="5570089" cy="175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DUTY TO COOPERATE</a:t>
            </a:r>
            <a:endParaRPr lang="en-US" sz="8628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2FEEE4-6618-493C-A3C6-B6C7032E66A1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4: EMPLOYEE DUTIES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C709A-11C2-4C54-A45E-879EEECA0B2F}"/>
              </a:ext>
            </a:extLst>
          </p:cNvPr>
          <p:cNvSpPr txBox="1"/>
          <p:nvPr/>
        </p:nvSpPr>
        <p:spPr>
          <a:xfrm>
            <a:off x="646862" y="3727508"/>
            <a:ext cx="4660634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b="1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All</a:t>
            </a:r>
            <a:r>
              <a:rPr lang="en-US" sz="3800" b="1" spc="226" dirty="0"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Employees MUST cooperate fully with the DOC and CCCA in any audit, investigation, or monitoring effort.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73B13D-3D70-415E-82CF-AB55A0FFDA4C}"/>
              </a:ext>
            </a:extLst>
          </p:cNvPr>
          <p:cNvSpPr txBox="1"/>
          <p:nvPr/>
        </p:nvSpPr>
        <p:spPr>
          <a:xfrm>
            <a:off x="5791013" y="4400769"/>
            <a:ext cx="443520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Cooperation may include witness interviews and desk audits.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873B0F-DBAE-4DFF-AF59-78884A870D89}"/>
              </a:ext>
            </a:extLst>
          </p:cNvPr>
          <p:cNvSpPr txBox="1"/>
          <p:nvPr/>
        </p:nvSpPr>
        <p:spPr>
          <a:xfrm>
            <a:off x="685536" y="8353884"/>
            <a:ext cx="4435206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spc="226" dirty="0">
                <a:latin typeface="Montserrat" charset="0"/>
                <a:ea typeface="Montserrat" charset="0"/>
                <a:cs typeface="Montserrat" charset="0"/>
              </a:rPr>
              <a:t>Cooperation may include providing reasonable access to documents, employees and meetings.</a:t>
            </a:r>
            <a:endParaRPr lang="en-US" sz="4000" spc="226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70AE0-D4A0-4613-B321-DC7F5DF4E857}"/>
              </a:ext>
            </a:extLst>
          </p:cNvPr>
          <p:cNvSpPr txBox="1"/>
          <p:nvPr/>
        </p:nvSpPr>
        <p:spPr>
          <a:xfrm>
            <a:off x="5752339" y="8353883"/>
            <a:ext cx="4435206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800" spc="226" dirty="0">
                <a:solidFill>
                  <a:srgbClr val="952B33"/>
                </a:solidFill>
                <a:latin typeface="Montserrat" charset="0"/>
                <a:ea typeface="Montserrat" charset="0"/>
                <a:cs typeface="Montserrat" charset="0"/>
              </a:rPr>
              <a:t>Failing to cooperate could result in disciplinary action up to and including termination.</a:t>
            </a:r>
          </a:p>
        </p:txBody>
      </p:sp>
    </p:spTree>
    <p:extLst>
      <p:ext uri="{BB962C8B-B14F-4D97-AF65-F5344CB8AC3E}">
        <p14:creationId xmlns:p14="http://schemas.microsoft.com/office/powerpoint/2010/main" val="3206977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605907" y="574262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Prohibition on Retaliation</a:t>
            </a:r>
          </a:p>
        </p:txBody>
      </p:sp>
    </p:spTree>
    <p:extLst>
      <p:ext uri="{BB962C8B-B14F-4D97-AF65-F5344CB8AC3E}">
        <p14:creationId xmlns:p14="http://schemas.microsoft.com/office/powerpoint/2010/main" val="3602325106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713161"/>
            <a:ext cx="9144000" cy="3854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3" name="Rectangle 22"/>
          <p:cNvSpPr/>
          <p:nvPr/>
        </p:nvSpPr>
        <p:spPr>
          <a:xfrm flipV="1">
            <a:off x="0" y="5567680"/>
            <a:ext cx="9144000" cy="8145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4" name="TextBox 23"/>
          <p:cNvSpPr txBox="1"/>
          <p:nvPr/>
        </p:nvSpPr>
        <p:spPr>
          <a:xfrm>
            <a:off x="2000916" y="6040379"/>
            <a:ext cx="6827520" cy="1015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2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RETALIATION?</a:t>
            </a:r>
            <a:endParaRPr lang="en-US" sz="10354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5010" y="3640420"/>
            <a:ext cx="711846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Montserrat"/>
              </a:rPr>
              <a:t>A </a:t>
            </a:r>
            <a:r>
              <a:rPr lang="en-US" sz="5000" b="1" dirty="0">
                <a:latin typeface="Montserrat"/>
              </a:rPr>
              <a:t>negative</a:t>
            </a:r>
            <a:r>
              <a:rPr lang="en-US" sz="5000" dirty="0">
                <a:latin typeface="Montserrat"/>
              </a:rPr>
              <a:t> Employment Action – such as demotion or the denial of a training opportunity – taken because an employee or job applicant complained to, cooperated with, or assisted the DOC or CCCA in an investigation, audit or monitoring effort.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DA22A-A4FB-4083-AE56-DAE03FE77B25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5: PROHIBITION ON RETALIATION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D0F28-E8F4-4B0D-B74A-172D3BDE1B82}"/>
              </a:ext>
            </a:extLst>
          </p:cNvPr>
          <p:cNvSpPr txBox="1"/>
          <p:nvPr/>
        </p:nvSpPr>
        <p:spPr>
          <a:xfrm>
            <a:off x="233476" y="4244241"/>
            <a:ext cx="4988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WHAT IS</a:t>
            </a:r>
          </a:p>
        </p:txBody>
      </p:sp>
    </p:spTree>
    <p:extLst>
      <p:ext uri="{BB962C8B-B14F-4D97-AF65-F5344CB8AC3E}">
        <p14:creationId xmlns:p14="http://schemas.microsoft.com/office/powerpoint/2010/main" val="345356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1DB6565-856C-45F6-BA88-9CF0F2F72F55}"/>
              </a:ext>
            </a:extLst>
          </p:cNvPr>
          <p:cNvSpPr/>
          <p:nvPr/>
        </p:nvSpPr>
        <p:spPr>
          <a:xfrm>
            <a:off x="914399" y="2411194"/>
            <a:ext cx="7829041" cy="2723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66814" y="2704493"/>
            <a:ext cx="541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Retaliation</a:t>
            </a:r>
          </a:p>
          <a:p>
            <a:r>
              <a:rPr lang="en-US" sz="60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is PROHIBITED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8912" y="5864086"/>
            <a:ext cx="7154529" cy="582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3076"/>
              </a:lnSpc>
            </a:pPr>
            <a:endParaRPr lang="en-US" sz="3800" spc="226" dirty="0">
              <a:solidFill>
                <a:srgbClr val="7F7F7F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4560" y="5864087"/>
            <a:ext cx="7059168" cy="58296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97486B-AD04-41AC-82C8-B311252A8DA2}"/>
              </a:ext>
            </a:extLst>
          </p:cNvPr>
          <p:cNvSpPr txBox="1"/>
          <p:nvPr/>
        </p:nvSpPr>
        <p:spPr>
          <a:xfrm>
            <a:off x="501091" y="327023"/>
            <a:ext cx="16100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5: PROHIBITION ON RETALIATION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4919F7-CFDD-4008-9708-1EC6F1076CE0}"/>
              </a:ext>
            </a:extLst>
          </p:cNvPr>
          <p:cNvSpPr txBox="1"/>
          <p:nvPr/>
        </p:nvSpPr>
        <p:spPr>
          <a:xfrm>
            <a:off x="1588912" y="5864087"/>
            <a:ext cx="715452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Montserrat"/>
              </a:rPr>
              <a:t>If you believe you have been subject to retaliation, report it to the DOC or CCCA immediately.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9C31AA-C57B-4C52-8718-BAD0C360CA04}"/>
              </a:ext>
            </a:extLst>
          </p:cNvPr>
          <p:cNvSpPr txBox="1"/>
          <p:nvPr/>
        </p:nvSpPr>
        <p:spPr>
          <a:xfrm>
            <a:off x="9544560" y="5864087"/>
            <a:ext cx="7056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C00000"/>
                </a:solidFill>
                <a:latin typeface="Montserrat"/>
              </a:rPr>
              <a:t>Any</a:t>
            </a:r>
            <a:r>
              <a:rPr lang="en-US" sz="5000" dirty="0">
                <a:solidFill>
                  <a:srgbClr val="C00000"/>
                </a:solidFill>
                <a:latin typeface="Montserrat"/>
              </a:rPr>
              <a:t> employee found to have engaged in retaliation may be subject to discipline, up to and including termination of employment. </a:t>
            </a:r>
          </a:p>
        </p:txBody>
      </p:sp>
    </p:spTree>
    <p:extLst>
      <p:ext uri="{BB962C8B-B14F-4D97-AF65-F5344CB8AC3E}">
        <p14:creationId xmlns:p14="http://schemas.microsoft.com/office/powerpoint/2010/main" val="263064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8B1CFF5-F0E7-4EAB-91CC-8E872FDD35A1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3B189-B5BE-4DA0-B209-AC89E3EEE913}"/>
              </a:ext>
            </a:extLst>
          </p:cNvPr>
          <p:cNvSpPr/>
          <p:nvPr/>
        </p:nvSpPr>
        <p:spPr>
          <a:xfrm>
            <a:off x="0" y="0"/>
            <a:ext cx="18288000" cy="137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4129" y="44989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PART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9163-79C8-41E6-9E92-84A6B36C0324}"/>
              </a:ext>
            </a:extLst>
          </p:cNvPr>
          <p:cNvSpPr txBox="1"/>
          <p:nvPr/>
        </p:nvSpPr>
        <p:spPr>
          <a:xfrm>
            <a:off x="3088433" y="68580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History of the </a:t>
            </a:r>
            <a:r>
              <a:rPr lang="en-US" sz="7000" dirty="0" err="1">
                <a:latin typeface="Montserrat"/>
              </a:rPr>
              <a:t>Shakman</a:t>
            </a:r>
            <a:r>
              <a:rPr lang="en-US" sz="7000" dirty="0">
                <a:latin typeface="Montserrat"/>
              </a:rPr>
              <a:t> Case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E80993-E21E-4493-9253-DF51C87F1367}"/>
              </a:ext>
            </a:extLst>
          </p:cNvPr>
          <p:cNvSpPr/>
          <p:nvPr/>
        </p:nvSpPr>
        <p:spPr>
          <a:xfrm>
            <a:off x="588322" y="556677"/>
            <a:ext cx="17111356" cy="12602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2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E923F-931D-48B3-9F58-0E47CFE8E92F}"/>
              </a:ext>
            </a:extLst>
          </p:cNvPr>
          <p:cNvCxnSpPr>
            <a:cxnSpLocks/>
          </p:cNvCxnSpPr>
          <p:nvPr/>
        </p:nvCxnSpPr>
        <p:spPr>
          <a:xfrm>
            <a:off x="8696131" y="6456784"/>
            <a:ext cx="9517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4CD3B9B-7ABC-40C1-9D7A-F19B10C4C350}"/>
              </a:ext>
            </a:extLst>
          </p:cNvPr>
          <p:cNvSpPr txBox="1"/>
          <p:nvPr/>
        </p:nvSpPr>
        <p:spPr>
          <a:xfrm>
            <a:off x="5196529" y="4651336"/>
            <a:ext cx="8199742" cy="168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54" b="1" spc="2252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F2CBBA-BCFD-48C0-B57A-79230E6314B1}"/>
              </a:ext>
            </a:extLst>
          </p:cNvPr>
          <p:cNvSpPr txBox="1"/>
          <p:nvPr/>
        </p:nvSpPr>
        <p:spPr>
          <a:xfrm>
            <a:off x="3240833" y="7010400"/>
            <a:ext cx="12111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Montserrat"/>
              </a:rPr>
              <a:t>Filing a Post-SRO Complaint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ABC9B-81A0-4E86-8E4E-8685B5349DB7}"/>
              </a:ext>
            </a:extLst>
          </p:cNvPr>
          <p:cNvSpPr txBox="1"/>
          <p:nvPr/>
        </p:nvSpPr>
        <p:spPr>
          <a:xfrm>
            <a:off x="3088433" y="8027551"/>
            <a:ext cx="12111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Montserrat"/>
              </a:rPr>
              <a:t>(SRO = Supplemental Relief Order)</a:t>
            </a:r>
          </a:p>
        </p:txBody>
      </p:sp>
    </p:spTree>
    <p:extLst>
      <p:ext uri="{BB962C8B-B14F-4D97-AF65-F5344CB8AC3E}">
        <p14:creationId xmlns:p14="http://schemas.microsoft.com/office/powerpoint/2010/main" val="443950980"/>
      </p:ext>
    </p:extLst>
  </p:cSld>
  <p:clrMapOvr>
    <a:masterClrMapping/>
  </p:clrMapOvr>
  <p:transition spd="med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92480" y="2481850"/>
            <a:ext cx="7240232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August 10, 2018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2480" y="8557576"/>
            <a:ext cx="16720268" cy="4223720"/>
            <a:chOff x="1856909" y="9428313"/>
            <a:chExt cx="20839300" cy="5630157"/>
          </a:xfrm>
        </p:grpSpPr>
        <p:sp>
          <p:nvSpPr>
            <p:cNvPr id="13" name="TextBox 12"/>
            <p:cNvSpPr txBox="1"/>
            <p:nvPr/>
          </p:nvSpPr>
          <p:spPr>
            <a:xfrm>
              <a:off x="1856909" y="9459926"/>
              <a:ext cx="2609660" cy="841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FORMS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67515" y="9428313"/>
              <a:ext cx="4010733" cy="841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TIMING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85886" y="9428313"/>
              <a:ext cx="4794197" cy="841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MORE STEPS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56909" y="10149003"/>
              <a:ext cx="3974813" cy="3712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Forms are available at the Clerk of Court’s Office or on the CCCA website.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67515" y="10149005"/>
              <a:ext cx="4870777" cy="4909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Complaint must be filed within 180 days of the date the employee or job applicant knew or should have known of the alleged UPD.	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221990" y="10149008"/>
              <a:ext cx="4886385" cy="3712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DOC report and settlement conference required before a lawsuit can be filed.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045493" y="9428313"/>
              <a:ext cx="4548861" cy="841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pc="450" dirty="0">
                  <a:solidFill>
                    <a:schemeClr val="tx2"/>
                  </a:solidFill>
                  <a:latin typeface="Montserrat" charset="0"/>
                  <a:ea typeface="Montserrat" charset="0"/>
                  <a:cs typeface="Montserrat" charset="0"/>
                </a:rPr>
                <a:t>VOLUNTARY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173784" y="10149007"/>
              <a:ext cx="4522425" cy="3114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3000" spc="226" dirty="0">
                  <a:latin typeface="Montserrat" charset="0"/>
                  <a:ea typeface="Montserrat" charset="0"/>
                  <a:cs typeface="Montserrat" charset="0"/>
                </a:rPr>
                <a:t>You have a duty to report UPD, but a written complaint is not required.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63077" y="3276175"/>
            <a:ext cx="14667947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pc="226" dirty="0">
                <a:latin typeface="Montserrat" charset="0"/>
                <a:ea typeface="Montserrat" charset="0"/>
                <a:cs typeface="Montserrat" charset="0"/>
              </a:rPr>
              <a:t>Complaints of Unlawful Political Discrimination occurring on or after this date must be made in writing to the DOC before an employee or job applicant can file a federal lawsuit based on the UPD.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566212-B86A-4E0D-B69A-B0DEC6AAD51E}"/>
              </a:ext>
            </a:extLst>
          </p:cNvPr>
          <p:cNvGrpSpPr/>
          <p:nvPr/>
        </p:nvGrpSpPr>
        <p:grpSpPr>
          <a:xfrm>
            <a:off x="792480" y="6815632"/>
            <a:ext cx="11722591" cy="1162197"/>
            <a:chOff x="792480" y="6815632"/>
            <a:chExt cx="11722591" cy="11621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4ACD86-E28C-4631-AF2D-BBAE4D02F167}"/>
                </a:ext>
              </a:extLst>
            </p:cNvPr>
            <p:cNvSpPr/>
            <p:nvPr/>
          </p:nvSpPr>
          <p:spPr>
            <a:xfrm>
              <a:off x="792480" y="6815632"/>
              <a:ext cx="11722591" cy="1162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A7CE09-A9FF-488E-BB20-CBD254FFC56D}"/>
                </a:ext>
              </a:extLst>
            </p:cNvPr>
            <p:cNvSpPr txBox="1"/>
            <p:nvPr/>
          </p:nvSpPr>
          <p:spPr>
            <a:xfrm>
              <a:off x="792480" y="6858001"/>
              <a:ext cx="11193191" cy="1033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pc="450" dirty="0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How to file: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4B48942-9A90-4C01-B1A0-0550D754443A}"/>
              </a:ext>
            </a:extLst>
          </p:cNvPr>
          <p:cNvSpPr txBox="1"/>
          <p:nvPr/>
        </p:nvSpPr>
        <p:spPr>
          <a:xfrm>
            <a:off x="501091" y="327023"/>
            <a:ext cx="159229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6: FILING A POST-SRO COMPLAINT</a:t>
            </a:r>
          </a:p>
        </p:txBody>
      </p:sp>
    </p:spTree>
    <p:extLst>
      <p:ext uri="{BB962C8B-B14F-4D97-AF65-F5344CB8AC3E}">
        <p14:creationId xmlns:p14="http://schemas.microsoft.com/office/powerpoint/2010/main" val="216283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8637" y="6548187"/>
            <a:ext cx="90394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Susan G. </a:t>
            </a:r>
            <a:r>
              <a:rPr lang="en-US" sz="3200" b="1" dirty="0" err="1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Feibus</a:t>
            </a:r>
            <a:endParaRPr lang="en-US" sz="3200" b="1" dirty="0">
              <a:solidFill>
                <a:schemeClr val="accent1"/>
              </a:solidFill>
              <a:latin typeface="Montserrat"/>
              <a:cs typeface="Angsana New" panose="02020603050405020304" pitchFamily="18" charset="-34"/>
            </a:endParaRP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CCCA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69 W. Washington, Suite 1422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Chicago, Illinois 60602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www.shakmanclerkofcircuitcourtcookcounty.com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312-343-0221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susan@feibuslaw.com</a:t>
            </a:r>
          </a:p>
          <a:p>
            <a:pPr algn="ctr"/>
            <a:endParaRPr lang="en-US" sz="3200" dirty="0">
              <a:solidFill>
                <a:schemeClr val="accent1"/>
              </a:solidFill>
              <a:latin typeface="Apple Braille" pitchFamily="2" charset="0"/>
              <a:cs typeface="Angsana New" panose="02020603050405020304" pitchFamily="18" charset="-34"/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569" y="5840301"/>
            <a:ext cx="16071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9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CONTACT INFO:</a:t>
            </a:r>
          </a:p>
        </p:txBody>
      </p:sp>
      <p:pic>
        <p:nvPicPr>
          <p:cNvPr id="8" name="Picture Placeholder 7" descr="A large body of water with a city in the background&#10;&#10;Description automatically generated">
            <a:extLst>
              <a:ext uri="{FF2B5EF4-FFF2-40B4-BE49-F238E27FC236}">
                <a16:creationId xmlns:a16="http://schemas.microsoft.com/office/drawing/2014/main" id="{29E17F05-9FBB-493C-A5EF-3B33D47162B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83" b="23883"/>
          <a:stretch>
            <a:fillRect/>
          </a:stretch>
        </p:blipFill>
        <p:spPr>
          <a:xfrm>
            <a:off x="0" y="0"/>
            <a:ext cx="18288000" cy="56642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6CD98A-D0DF-0F48-98E1-70EADEF9BEAD}"/>
              </a:ext>
            </a:extLst>
          </p:cNvPr>
          <p:cNvSpPr txBox="1"/>
          <p:nvPr/>
        </p:nvSpPr>
        <p:spPr>
          <a:xfrm>
            <a:off x="8546123" y="10317775"/>
            <a:ext cx="88013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</a:rPr>
              <a:t>Sue Gombis </a:t>
            </a: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</a:rPr>
              <a:t>CCCA Counsel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</a:rPr>
              <a:t>69 W. Washington, Suite 1422 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</a:rPr>
              <a:t>Chicago, Illinois 60602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</a:rPr>
              <a:t>708-705-2415 </a:t>
            </a:r>
          </a:p>
          <a:p>
            <a:pPr algn="ctr"/>
            <a:r>
              <a:rPr lang="en-US" sz="3200" dirty="0" err="1">
                <a:solidFill>
                  <a:schemeClr val="accent1"/>
                </a:solidFill>
                <a:latin typeface="Montserrat"/>
              </a:rPr>
              <a:t>sgombis@shakmancompliance.com</a:t>
            </a:r>
            <a:r>
              <a:rPr lang="en-US" sz="3200" dirty="0">
                <a:solidFill>
                  <a:schemeClr val="accent1"/>
                </a:solidFill>
                <a:latin typeface="Apple Braille" pitchFamily="2" charset="0"/>
              </a:rPr>
              <a:t> </a:t>
            </a:r>
          </a:p>
          <a:p>
            <a:r>
              <a:rPr lang="en-US" sz="3200" dirty="0">
                <a:latin typeface="Apple Braille" pitchFamily="2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733D4-1CAC-094F-BDF7-A23AD90D3405}"/>
              </a:ext>
            </a:extLst>
          </p:cNvPr>
          <p:cNvSpPr txBox="1"/>
          <p:nvPr/>
        </p:nvSpPr>
        <p:spPr>
          <a:xfrm>
            <a:off x="1266825" y="10317775"/>
            <a:ext cx="68188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Byron Wardlaw</a:t>
            </a: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DOC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50 W. Washington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Chicago, Illinois 60602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312-603-6908</a:t>
            </a:r>
          </a:p>
          <a:p>
            <a:pPr algn="ctr"/>
            <a:r>
              <a:rPr lang="en-US" sz="3200" dirty="0" err="1">
                <a:solidFill>
                  <a:schemeClr val="accent1"/>
                </a:solidFill>
                <a:latin typeface="Montserrat"/>
                <a:cs typeface="Angsana New" panose="02020603050405020304" pitchFamily="18" charset="-34"/>
              </a:rPr>
              <a:t>bmwardlaw@cookcountycourt.com</a:t>
            </a:r>
            <a:endParaRPr lang="en-US" sz="3200" dirty="0">
              <a:solidFill>
                <a:schemeClr val="accent1"/>
              </a:solidFill>
              <a:latin typeface="Montserrat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0EE5D4-8016-4E65-B311-FC04C0171D6E}"/>
              </a:ext>
            </a:extLst>
          </p:cNvPr>
          <p:cNvSpPr/>
          <p:nvPr/>
        </p:nvSpPr>
        <p:spPr>
          <a:xfrm>
            <a:off x="3601617" y="3103419"/>
            <a:ext cx="12876633" cy="1162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93047" y="2378861"/>
            <a:ext cx="2208569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1969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617" y="3223205"/>
            <a:ext cx="10828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FEDERAL CIVIL LAWSUIT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1616" y="4492576"/>
            <a:ext cx="12876634" cy="881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i="1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Michael L. </a:t>
            </a:r>
            <a:r>
              <a:rPr lang="en-US" sz="4800" i="1" dirty="0" err="1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Shakman</a:t>
            </a:r>
            <a:r>
              <a:rPr lang="en-US" sz="4800" i="1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, et al. vs. Democratic Organization of Cook County, et al.</a:t>
            </a:r>
            <a:r>
              <a:rPr lang="en-US" sz="48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, 69 C 2145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Lawsuit filed against elected officials, including the Clerk of Court.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Alleged they were denied public employment because of illegal and unconstitutional patronage system.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4A255-101D-4D69-93EF-6A5B2EF732FC}"/>
              </a:ext>
            </a:extLst>
          </p:cNvPr>
          <p:cNvSpPr txBox="1"/>
          <p:nvPr/>
        </p:nvSpPr>
        <p:spPr>
          <a:xfrm>
            <a:off x="501091" y="327023"/>
            <a:ext cx="159771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164519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731ECC-01DF-4748-A63E-3071E8F5C5D3}"/>
              </a:ext>
            </a:extLst>
          </p:cNvPr>
          <p:cNvSpPr/>
          <p:nvPr/>
        </p:nvSpPr>
        <p:spPr>
          <a:xfrm>
            <a:off x="3601616" y="4145830"/>
            <a:ext cx="12876633" cy="1162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93047" y="3302512"/>
            <a:ext cx="2208569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1972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616" y="4265616"/>
            <a:ext cx="10828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CONSENT DECREE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1616" y="5438298"/>
            <a:ext cx="12876633" cy="574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Prohibited the Clerk of Court from basing any action affecting the employment of governmental employees “upon or because of any political reason or factor.”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Applied to current governmental employees.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4A255-101D-4D69-93EF-6A5B2EF732FC}"/>
              </a:ext>
            </a:extLst>
          </p:cNvPr>
          <p:cNvSpPr txBox="1"/>
          <p:nvPr/>
        </p:nvSpPr>
        <p:spPr>
          <a:xfrm>
            <a:off x="501091" y="327023"/>
            <a:ext cx="15799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17888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BFF001E-618C-469A-97B2-4DF9759B5E5B}"/>
              </a:ext>
            </a:extLst>
          </p:cNvPr>
          <p:cNvSpPr/>
          <p:nvPr/>
        </p:nvSpPr>
        <p:spPr>
          <a:xfrm>
            <a:off x="3601616" y="4145830"/>
            <a:ext cx="12876633" cy="1162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93047" y="3302512"/>
            <a:ext cx="2208569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1983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616" y="4265616"/>
            <a:ext cx="10828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CONSENT DECREE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1616" y="5438298"/>
            <a:ext cx="12876634" cy="458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Extended the 1972 prohibitions to job applicants.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Highly confidential or policy-making jobs were “exempt.”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4A255-101D-4D69-93EF-6A5B2EF732FC}"/>
              </a:ext>
            </a:extLst>
          </p:cNvPr>
          <p:cNvSpPr txBox="1"/>
          <p:nvPr/>
        </p:nvSpPr>
        <p:spPr>
          <a:xfrm>
            <a:off x="501091" y="327023"/>
            <a:ext cx="157470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75460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0CAC25-B757-4A31-B429-AFAD30D32A14}"/>
              </a:ext>
            </a:extLst>
          </p:cNvPr>
          <p:cNvSpPr/>
          <p:nvPr/>
        </p:nvSpPr>
        <p:spPr>
          <a:xfrm>
            <a:off x="3601616" y="4145830"/>
            <a:ext cx="12876633" cy="1162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93047" y="3302512"/>
            <a:ext cx="2208569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2018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616" y="4265616"/>
            <a:ext cx="12335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EXECUTIVE ORDER 2018-01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1616" y="5438298"/>
            <a:ext cx="12876633" cy="689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Prohibits consideration of political reasons or factors in hiring, promotion, and any other employment decisions.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Requires all employees to report </a:t>
            </a:r>
            <a:r>
              <a:rPr lang="en-US" sz="5000" b="1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Unlawful Political Discrimination</a:t>
            </a: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 and to cooperate with investigations.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4A255-101D-4D69-93EF-6A5B2EF732FC}"/>
              </a:ext>
            </a:extLst>
          </p:cNvPr>
          <p:cNvSpPr txBox="1"/>
          <p:nvPr/>
        </p:nvSpPr>
        <p:spPr>
          <a:xfrm>
            <a:off x="501091" y="327023"/>
            <a:ext cx="156943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304901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0CAC25-B757-4A31-B429-AFAD30D32A14}"/>
              </a:ext>
            </a:extLst>
          </p:cNvPr>
          <p:cNvSpPr/>
          <p:nvPr/>
        </p:nvSpPr>
        <p:spPr>
          <a:xfrm>
            <a:off x="3601616" y="3288324"/>
            <a:ext cx="12876633" cy="2019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93047" y="2546377"/>
            <a:ext cx="2208569" cy="92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2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2018</a:t>
            </a:r>
            <a:endParaRPr lang="en-US" sz="8628" b="1" spc="45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616" y="3288324"/>
            <a:ext cx="12960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SUPPLEMENTAL RELIEF ORDER (“SRO”)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1616" y="5438298"/>
            <a:ext cx="12876633" cy="8052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Required a Clerk of Court’s Compliance Administrator (“CCCA”) to ensure future compliance with Consent Decrees and the SRO.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Required a Director of Compliance (“DOC”), who serves as the Employment Plan compliance officer.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4A255-101D-4D69-93EF-6A5B2EF732FC}"/>
              </a:ext>
            </a:extLst>
          </p:cNvPr>
          <p:cNvSpPr txBox="1"/>
          <p:nvPr/>
        </p:nvSpPr>
        <p:spPr>
          <a:xfrm>
            <a:off x="501091" y="327023"/>
            <a:ext cx="15977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212366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2108472-92A5-4874-B4FD-547AE2DF531F}"/>
              </a:ext>
            </a:extLst>
          </p:cNvPr>
          <p:cNvSpPr/>
          <p:nvPr/>
        </p:nvSpPr>
        <p:spPr>
          <a:xfrm>
            <a:off x="584984" y="2532712"/>
            <a:ext cx="7644616" cy="1159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09237" y="4733340"/>
            <a:ext cx="8017371" cy="815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700" dirty="0"/>
              <a:t>The Clerk of Court is committed to effecting the long-term prevention of the use of political considerations in connection with Non-Exempt employment and to fully cooperate with the CCCA and her staff and the DOC in changing, updating, and enforcing the Clerk of Court’s employment processes and procedures.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9237" y="2685104"/>
            <a:ext cx="5184433" cy="854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52" spc="45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CLERK’S PLEDGE</a:t>
            </a:r>
            <a:endParaRPr lang="en-US" sz="7202" spc="45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25119" y="4632531"/>
            <a:ext cx="5163096" cy="4450942"/>
            <a:chOff x="14924722" y="3614388"/>
            <a:chExt cx="6882334" cy="5933044"/>
          </a:xfrm>
        </p:grpSpPr>
        <p:sp>
          <p:nvSpPr>
            <p:cNvPr id="11" name="Oval 10"/>
            <p:cNvSpPr/>
            <p:nvPr/>
          </p:nvSpPr>
          <p:spPr>
            <a:xfrm>
              <a:off x="15780904" y="4329833"/>
              <a:ext cx="5111752" cy="5111750"/>
            </a:xfrm>
            <a:prstGeom prst="ellipse">
              <a:avLst/>
            </a:prstGeom>
            <a:solidFill>
              <a:schemeClr val="accent1"/>
            </a:soli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098523" y="6500988"/>
              <a:ext cx="2511144" cy="8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2" spc="900" dirty="0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TITLE</a:t>
              </a:r>
              <a:endParaRPr lang="en-US" sz="4952" spc="9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" name="Triangle 2"/>
            <p:cNvSpPr/>
            <p:nvPr/>
          </p:nvSpPr>
          <p:spPr>
            <a:xfrm>
              <a:off x="14924722" y="3614388"/>
              <a:ext cx="6882334" cy="5933044"/>
            </a:xfrm>
            <a:prstGeom prst="triangl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2"/>
            </a:p>
          </p:txBody>
        </p:sp>
      </p:grpSp>
      <p:pic>
        <p:nvPicPr>
          <p:cNvPr id="6" name="Picture Placeholder 5" descr="A picture containing building, person, fence, indoor&#10;&#10;Description automatically generated">
            <a:extLst>
              <a:ext uri="{FF2B5EF4-FFF2-40B4-BE49-F238E27FC236}">
                <a16:creationId xmlns:a16="http://schemas.microsoft.com/office/drawing/2014/main" id="{76B0782B-58C2-4242-81C3-EB61888C713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9" r="11749"/>
          <a:stretch>
            <a:fillRect/>
          </a:stretch>
        </p:blipFill>
        <p:spPr>
          <a:xfrm>
            <a:off x="10045826" y="1912130"/>
            <a:ext cx="6832937" cy="1097280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1D1F2B2-F329-487E-B50E-3356A8547AE1}"/>
              </a:ext>
            </a:extLst>
          </p:cNvPr>
          <p:cNvSpPr txBox="1"/>
          <p:nvPr/>
        </p:nvSpPr>
        <p:spPr>
          <a:xfrm>
            <a:off x="501091" y="327023"/>
            <a:ext cx="15729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PART 1: HISTORY OF THE </a:t>
            </a:r>
            <a:r>
              <a:rPr lang="en-US" sz="5000" b="1" spc="450" dirty="0" err="1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SHAKMAN</a:t>
            </a:r>
            <a:r>
              <a:rPr lang="en-US" sz="5000" b="1" spc="45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19846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ESC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D4E3E8"/>
      </a:accent2>
      <a:accent3>
        <a:srgbClr val="000000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79937</TotalTime>
  <Words>1874</Words>
  <Application>Microsoft Office PowerPoint</Application>
  <PresentationFormat>Custom</PresentationFormat>
  <Paragraphs>299</Paragraphs>
  <Slides>37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Apple Braille</vt:lpstr>
      <vt:lpstr>Arial</vt:lpstr>
      <vt:lpstr>Calibri</vt:lpstr>
      <vt:lpstr>Calibri Light</vt:lpstr>
      <vt:lpstr>Montserrat</vt:lpstr>
      <vt:lpstr>Montserrat Light</vt:lpstr>
      <vt:lpstr>Segoe UI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Rebecca</dc:creator>
  <cp:keywords/>
  <dc:description/>
  <cp:lastModifiedBy>Clare Kralovec</cp:lastModifiedBy>
  <cp:revision>7280</cp:revision>
  <dcterms:created xsi:type="dcterms:W3CDTF">2014-11-12T21:47:38Z</dcterms:created>
  <dcterms:modified xsi:type="dcterms:W3CDTF">2021-03-04T18:46:52Z</dcterms:modified>
  <cp:category/>
</cp:coreProperties>
</file>